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80" r:id="rId2"/>
    <p:sldId id="423" r:id="rId3"/>
    <p:sldId id="424" r:id="rId4"/>
    <p:sldId id="425" r:id="rId5"/>
    <p:sldId id="426" r:id="rId6"/>
    <p:sldId id="427" r:id="rId7"/>
    <p:sldId id="434" r:id="rId8"/>
    <p:sldId id="428" r:id="rId9"/>
    <p:sldId id="429" r:id="rId10"/>
    <p:sldId id="430" r:id="rId11"/>
    <p:sldId id="435" r:id="rId12"/>
    <p:sldId id="431" r:id="rId13"/>
    <p:sldId id="437" r:id="rId14"/>
    <p:sldId id="432" r:id="rId15"/>
    <p:sldId id="382" r:id="rId16"/>
    <p:sldId id="375" r:id="rId17"/>
    <p:sldId id="383" r:id="rId18"/>
    <p:sldId id="358" r:id="rId19"/>
    <p:sldId id="335" r:id="rId20"/>
    <p:sldId id="399" r:id="rId21"/>
    <p:sldId id="352" r:id="rId22"/>
    <p:sldId id="362" r:id="rId23"/>
    <p:sldId id="377" r:id="rId24"/>
    <p:sldId id="351" r:id="rId25"/>
    <p:sldId id="421" r:id="rId26"/>
    <p:sldId id="409" r:id="rId27"/>
    <p:sldId id="420" r:id="rId28"/>
    <p:sldId id="438" r:id="rId29"/>
    <p:sldId id="410" r:id="rId30"/>
    <p:sldId id="411" r:id="rId31"/>
    <p:sldId id="412" r:id="rId32"/>
    <p:sldId id="413" r:id="rId33"/>
    <p:sldId id="439" r:id="rId34"/>
    <p:sldId id="440" r:id="rId35"/>
    <p:sldId id="418" r:id="rId36"/>
    <p:sldId id="419" r:id="rId37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0" d="100"/>
          <a:sy n="70" d="100"/>
        </p:scale>
        <p:origin x="120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CAFF6-D2D8-4AB4-B14F-8AA630F935D4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714A5-6EFA-443A-A0FC-7CA3F85A9C4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06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這兩張圖片是簡單的</a:t>
            </a:r>
            <a:r>
              <a:rPr lang="en-US" altLang="zh-TW" dirty="0" smtClean="0"/>
              <a:t>MOT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Dipole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trap</a:t>
            </a:r>
            <a:r>
              <a:rPr lang="zh-TW" altLang="en-US" baseline="0" dirty="0" smtClean="0"/>
              <a:t> 的示意圖</a:t>
            </a:r>
            <a:r>
              <a:rPr lang="zh-TW" altLang="en-US" dirty="0" smtClean="0"/>
              <a:t>        左邊這張圖是</a:t>
            </a:r>
            <a:r>
              <a:rPr lang="en-US" altLang="zh-TW" dirty="0" smtClean="0"/>
              <a:t>MOT,</a:t>
            </a:r>
            <a:r>
              <a:rPr lang="zh-TW" altLang="en-US" dirty="0" smtClean="0"/>
              <a:t>中間這個小白點就是被磁光井限至住的 </a:t>
            </a:r>
            <a:r>
              <a:rPr lang="en-US" altLang="zh-TW" dirty="0" smtClean="0"/>
              <a:t>cold</a:t>
            </a:r>
            <a:r>
              <a:rPr lang="zh-TW" altLang="en-US" dirty="0" smtClean="0"/>
              <a:t> </a:t>
            </a:r>
            <a:r>
              <a:rPr lang="en-US" altLang="zh-TW" dirty="0" smtClean="0"/>
              <a:t>atom</a:t>
            </a:r>
            <a:r>
              <a:rPr lang="zh-TW" altLang="en-US" baseline="0" dirty="0" smtClean="0"/>
              <a:t>     右邊就是把</a:t>
            </a:r>
            <a:r>
              <a:rPr lang="en-US" altLang="zh-TW" baseline="0" dirty="0" smtClean="0"/>
              <a:t>cold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atom</a:t>
            </a:r>
            <a:r>
              <a:rPr lang="zh-TW" altLang="en-US" baseline="0" dirty="0" smtClean="0"/>
              <a:t> 在進一步</a:t>
            </a:r>
            <a:r>
              <a:rPr lang="zh-TW" altLang="en-US" dirty="0" smtClean="0"/>
              <a:t> </a:t>
            </a:r>
            <a:r>
              <a:rPr lang="en-US" altLang="zh-TW" dirty="0" smtClean="0"/>
              <a:t>load</a:t>
            </a:r>
            <a:r>
              <a:rPr lang="zh-TW" altLang="en-US" dirty="0" smtClean="0"/>
              <a:t> 到</a:t>
            </a:r>
            <a:r>
              <a:rPr lang="en-US" altLang="zh-TW" dirty="0" smtClean="0"/>
              <a:t>dipole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trap</a:t>
            </a:r>
            <a:r>
              <a:rPr lang="zh-TW" altLang="en-US" dirty="0" smtClean="0"/>
              <a:t> 裡 ，我們大部分的實驗都是從</a:t>
            </a:r>
            <a:r>
              <a:rPr lang="zh-TW" altLang="en-US" baseline="0" dirty="0" smtClean="0"/>
              <a:t>把原子</a:t>
            </a:r>
            <a:r>
              <a:rPr lang="en-US" altLang="zh-TW" baseline="0" dirty="0" smtClean="0"/>
              <a:t>load</a:t>
            </a:r>
            <a:r>
              <a:rPr lang="zh-TW" altLang="en-US" baseline="0" dirty="0" smtClean="0"/>
              <a:t>到</a:t>
            </a:r>
            <a:r>
              <a:rPr lang="en-US" altLang="zh-TW" baseline="0" dirty="0" smtClean="0"/>
              <a:t>Dipole </a:t>
            </a:r>
            <a:r>
              <a:rPr lang="zh-TW" altLang="en-US" baseline="0" dirty="0" smtClean="0"/>
              <a:t>開始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273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這兩張圖片是簡單的</a:t>
            </a:r>
            <a:r>
              <a:rPr lang="en-US" altLang="zh-TW" dirty="0" smtClean="0"/>
              <a:t>MOT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Dipole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trap</a:t>
            </a:r>
            <a:r>
              <a:rPr lang="zh-TW" altLang="en-US" baseline="0" dirty="0" smtClean="0"/>
              <a:t> 的示意圖</a:t>
            </a:r>
            <a:r>
              <a:rPr lang="zh-TW" altLang="en-US" dirty="0" smtClean="0"/>
              <a:t>        左邊這張圖是</a:t>
            </a:r>
            <a:r>
              <a:rPr lang="en-US" altLang="zh-TW" dirty="0" smtClean="0"/>
              <a:t>MOT,</a:t>
            </a:r>
            <a:r>
              <a:rPr lang="zh-TW" altLang="en-US" dirty="0" smtClean="0"/>
              <a:t>中間這個小白點就是被磁光井限至住的 </a:t>
            </a:r>
            <a:r>
              <a:rPr lang="en-US" altLang="zh-TW" dirty="0" smtClean="0"/>
              <a:t>cold</a:t>
            </a:r>
            <a:r>
              <a:rPr lang="zh-TW" altLang="en-US" dirty="0" smtClean="0"/>
              <a:t> </a:t>
            </a:r>
            <a:r>
              <a:rPr lang="en-US" altLang="zh-TW" dirty="0" smtClean="0"/>
              <a:t>atom</a:t>
            </a:r>
            <a:r>
              <a:rPr lang="zh-TW" altLang="en-US" baseline="0" dirty="0" smtClean="0"/>
              <a:t>     右邊就是把</a:t>
            </a:r>
            <a:r>
              <a:rPr lang="en-US" altLang="zh-TW" baseline="0" dirty="0" smtClean="0"/>
              <a:t>cold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atom</a:t>
            </a:r>
            <a:r>
              <a:rPr lang="zh-TW" altLang="en-US" baseline="0" dirty="0" smtClean="0"/>
              <a:t> 在進一步</a:t>
            </a:r>
            <a:r>
              <a:rPr lang="zh-TW" altLang="en-US" dirty="0" smtClean="0"/>
              <a:t> </a:t>
            </a:r>
            <a:r>
              <a:rPr lang="en-US" altLang="zh-TW" dirty="0" smtClean="0"/>
              <a:t>load</a:t>
            </a:r>
            <a:r>
              <a:rPr lang="zh-TW" altLang="en-US" dirty="0" smtClean="0"/>
              <a:t> 到</a:t>
            </a:r>
            <a:r>
              <a:rPr lang="en-US" altLang="zh-TW" dirty="0" smtClean="0"/>
              <a:t>dipole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trap</a:t>
            </a:r>
            <a:r>
              <a:rPr lang="zh-TW" altLang="en-US" dirty="0" smtClean="0"/>
              <a:t> 裡 ，我們大部分的實驗都是從</a:t>
            </a:r>
            <a:r>
              <a:rPr lang="zh-TW" altLang="en-US" baseline="0" dirty="0" smtClean="0"/>
              <a:t>把原子</a:t>
            </a:r>
            <a:r>
              <a:rPr lang="en-US" altLang="zh-TW" baseline="0" dirty="0" smtClean="0"/>
              <a:t>load</a:t>
            </a:r>
            <a:r>
              <a:rPr lang="zh-TW" altLang="en-US" baseline="0" dirty="0" smtClean="0"/>
              <a:t>到</a:t>
            </a:r>
            <a:r>
              <a:rPr lang="en-US" altLang="zh-TW" baseline="0" dirty="0" smtClean="0"/>
              <a:t>Dipole </a:t>
            </a:r>
            <a:r>
              <a:rPr lang="zh-TW" altLang="en-US" baseline="0" dirty="0" smtClean="0"/>
              <a:t>開始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2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AF9FE-4139-4636-AA79-4B0386ED04AE}" type="datetimeFigureOut">
              <a:rPr lang="zh-TW" altLang="en-US" smtClean="0"/>
              <a:pPr/>
              <a:t>2019/2/28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3AC38-2306-4CB9-83EB-56221121C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zeiss-campus.magnet.fsu.edu/articles/superresolution/introduction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7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zeiss-campus.magnet.fsu.edu/articles/superresolution/introduct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2348880"/>
            <a:ext cx="9144000" cy="165618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zh-TW" sz="2800" b="1" dirty="0" smtClean="0">
                <a:latin typeface="Bookman Old Style" pitchFamily="18" charset="0"/>
              </a:rPr>
              <a:t>Optoelectronics (Training) Lab/OE Lab   </a:t>
            </a:r>
            <a:endParaRPr lang="en-US" altLang="zh-TW" sz="28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zeiss-campus.magnet.fsu.edu/articles/superresolution/palm/images/practicalfigur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4497027" cy="3312368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323528" y="5736751"/>
            <a:ext cx="8046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3"/>
              </a:rPr>
              <a:t>http://zeiss-campus.magnet.fsu.edu/articles/superresolution/introduction.html</a:t>
            </a:r>
            <a:endParaRPr lang="zh-TW" altLang="en-US" dirty="0"/>
          </a:p>
        </p:txBody>
      </p:sp>
      <p:pic>
        <p:nvPicPr>
          <p:cNvPr id="6148" name="Picture 4" descr="http://zeiss-campus.magnet.fsu.edu/articles/superresolution/images/superresolutionfigure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680546"/>
            <a:ext cx="3635896" cy="1352892"/>
          </a:xfrm>
          <a:prstGeom prst="rect">
            <a:avLst/>
          </a:prstGeom>
          <a:noFill/>
        </p:spPr>
      </p:pic>
      <p:sp>
        <p:nvSpPr>
          <p:cNvPr id="7" name="Text Box 1129"/>
          <p:cNvSpPr txBox="1">
            <a:spLocks noChangeArrowheads="1"/>
          </p:cNvSpPr>
          <p:nvPr/>
        </p:nvSpPr>
        <p:spPr bwMode="auto">
          <a:xfrm>
            <a:off x="2519" y="375047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Photon-switch and Localization of Single Molecular </a:t>
            </a:r>
            <a:endParaRPr lang="en-US" altLang="zh-TW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10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" y="1052736"/>
            <a:ext cx="9144000" cy="51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/>
          <a:stretch/>
        </p:blipFill>
        <p:spPr>
          <a:xfrm>
            <a:off x="539552" y="980728"/>
            <a:ext cx="8103808" cy="51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5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Xon Ult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81" y="2276872"/>
            <a:ext cx="2071398" cy="181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950503" y="4059513"/>
            <a:ext cx="2294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err="1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Andor</a:t>
            </a:r>
            <a:r>
              <a:rPr lang="en-US" altLang="zh-TW" sz="24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 err="1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ixon</a:t>
            </a:r>
            <a:r>
              <a:rPr lang="en-US" altLang="zh-TW" sz="24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888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7" t="24654" b="15723"/>
          <a:stretch/>
        </p:blipFill>
        <p:spPr>
          <a:xfrm>
            <a:off x="4499992" y="1593506"/>
            <a:ext cx="4019831" cy="38524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" y="18864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Single-photon Sensitive EMCCD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96136" y="5421797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err="1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Andor</a:t>
            </a:r>
            <a:r>
              <a:rPr lang="en-US" altLang="zh-TW" sz="2400" b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</a:t>
            </a:r>
          </a:p>
        </p:txBody>
      </p:sp>
    </p:spTree>
    <p:extLst>
      <p:ext uri="{BB962C8B-B14F-4D97-AF65-F5344CB8AC3E}">
        <p14:creationId xmlns:p14="http://schemas.microsoft.com/office/powerpoint/2010/main" val="29243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2348880"/>
            <a:ext cx="9144000" cy="165618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zh-TW" sz="2800" b="1" dirty="0" smtClean="0">
                <a:latin typeface="Bookman Old Style" pitchFamily="18" charset="0"/>
              </a:rPr>
              <a:t>III. Lasers   </a:t>
            </a:r>
            <a:endParaRPr lang="en-US" altLang="zh-TW" sz="28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5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23528" y="1025256"/>
            <a:ext cx="8568952" cy="4924024"/>
            <a:chOff x="323528" y="1065326"/>
            <a:chExt cx="8568952" cy="492402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" t="31663" r="12988" b="4381"/>
            <a:stretch/>
          </p:blipFill>
          <p:spPr>
            <a:xfrm>
              <a:off x="323528" y="1065326"/>
              <a:ext cx="8568952" cy="4924024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323528" y="5589240"/>
              <a:ext cx="2880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2012.12.12 First K MOT</a:t>
              </a:r>
              <a:endParaRPr lang="zh-TW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1" y="2606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Atomic, Molecular, and Optical Physics (AMO)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1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64157" y="2133377"/>
            <a:ext cx="5287963" cy="3671887"/>
            <a:chOff x="748" y="210"/>
            <a:chExt cx="3331" cy="2313"/>
          </a:xfrm>
        </p:grpSpPr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 rot="792249">
              <a:off x="1581" y="1794"/>
              <a:ext cx="72" cy="2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Text Box 9"/>
            <p:cNvSpPr txBox="1">
              <a:spLocks noChangeArrowheads="1"/>
            </p:cNvSpPr>
            <p:nvPr/>
          </p:nvSpPr>
          <p:spPr bwMode="auto">
            <a:xfrm>
              <a:off x="1437" y="1626"/>
              <a:ext cx="36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AOM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Line 10"/>
            <p:cNvSpPr>
              <a:spLocks noChangeShapeType="1"/>
            </p:cNvSpPr>
            <p:nvPr/>
          </p:nvSpPr>
          <p:spPr bwMode="auto">
            <a:xfrm flipV="1">
              <a:off x="1437" y="1894"/>
              <a:ext cx="691" cy="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Line 11"/>
            <p:cNvSpPr>
              <a:spLocks noChangeShapeType="1"/>
            </p:cNvSpPr>
            <p:nvPr/>
          </p:nvSpPr>
          <p:spPr bwMode="auto">
            <a:xfrm flipH="1">
              <a:off x="1820" y="1834"/>
              <a:ext cx="92" cy="1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Text Box 12"/>
            <p:cNvSpPr txBox="1">
              <a:spLocks noChangeArrowheads="1"/>
            </p:cNvSpPr>
            <p:nvPr/>
          </p:nvSpPr>
          <p:spPr bwMode="auto">
            <a:xfrm>
              <a:off x="2692" y="1784"/>
              <a:ext cx="335" cy="19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DPA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Line 13"/>
            <p:cNvSpPr>
              <a:spLocks noChangeShapeType="1"/>
            </p:cNvSpPr>
            <p:nvPr/>
          </p:nvSpPr>
          <p:spPr bwMode="auto">
            <a:xfrm>
              <a:off x="3037" y="1899"/>
              <a:ext cx="2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Text Box 14"/>
            <p:cNvSpPr txBox="1">
              <a:spLocks noChangeArrowheads="1"/>
            </p:cNvSpPr>
            <p:nvPr/>
          </p:nvSpPr>
          <p:spPr bwMode="auto">
            <a:xfrm>
              <a:off x="3253" y="1832"/>
              <a:ext cx="620" cy="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Cs 6S </a:t>
              </a: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Wingdings" pitchFamily="2" charset="2"/>
                </a:rPr>
                <a:t></a:t>
              </a: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8S 822.5 nm two-photon transitions</a:t>
              </a:r>
              <a:endPara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Line 15"/>
            <p:cNvSpPr>
              <a:spLocks noChangeShapeType="1"/>
            </p:cNvSpPr>
            <p:nvPr/>
          </p:nvSpPr>
          <p:spPr bwMode="auto">
            <a:xfrm>
              <a:off x="1728" y="2398"/>
              <a:ext cx="1511" cy="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Text Box 16"/>
            <p:cNvSpPr txBox="1">
              <a:spLocks noChangeArrowheads="1"/>
            </p:cNvSpPr>
            <p:nvPr/>
          </p:nvSpPr>
          <p:spPr bwMode="auto">
            <a:xfrm>
              <a:off x="1442" y="2291"/>
              <a:ext cx="273" cy="2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FB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Line 17"/>
            <p:cNvSpPr>
              <a:spLocks noChangeShapeType="1"/>
            </p:cNvSpPr>
            <p:nvPr/>
          </p:nvSpPr>
          <p:spPr bwMode="auto">
            <a:xfrm flipV="1">
              <a:off x="1125" y="2401"/>
              <a:ext cx="3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Line 18"/>
            <p:cNvSpPr>
              <a:spLocks noChangeShapeType="1"/>
            </p:cNvSpPr>
            <p:nvPr/>
          </p:nvSpPr>
          <p:spPr bwMode="auto">
            <a:xfrm flipH="1">
              <a:off x="1592" y="2016"/>
              <a:ext cx="2" cy="2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Line 19"/>
            <p:cNvSpPr>
              <a:spLocks noChangeShapeType="1"/>
            </p:cNvSpPr>
            <p:nvPr/>
          </p:nvSpPr>
          <p:spPr bwMode="auto">
            <a:xfrm>
              <a:off x="1119" y="2043"/>
              <a:ext cx="2" cy="3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Text Box 20"/>
            <p:cNvSpPr txBox="1">
              <a:spLocks noChangeArrowheads="1"/>
            </p:cNvSpPr>
            <p:nvPr/>
          </p:nvSpPr>
          <p:spPr bwMode="auto">
            <a:xfrm>
              <a:off x="862" y="1792"/>
              <a:ext cx="576" cy="256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ECDL #1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Line 21"/>
            <p:cNvSpPr>
              <a:spLocks noChangeShapeType="1"/>
            </p:cNvSpPr>
            <p:nvPr/>
          </p:nvSpPr>
          <p:spPr bwMode="auto">
            <a:xfrm flipH="1">
              <a:off x="2489" y="1821"/>
              <a:ext cx="92" cy="13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Text Box 22"/>
            <p:cNvSpPr txBox="1">
              <a:spLocks noChangeArrowheads="1"/>
            </p:cNvSpPr>
            <p:nvPr/>
          </p:nvSpPr>
          <p:spPr bwMode="auto">
            <a:xfrm>
              <a:off x="2140" y="1795"/>
              <a:ext cx="279" cy="18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TA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Line 23"/>
            <p:cNvSpPr>
              <a:spLocks noChangeShapeType="1"/>
            </p:cNvSpPr>
            <p:nvPr/>
          </p:nvSpPr>
          <p:spPr bwMode="auto">
            <a:xfrm>
              <a:off x="2425" y="1901"/>
              <a:ext cx="2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Freeform 24"/>
            <p:cNvSpPr>
              <a:spLocks/>
            </p:cNvSpPr>
            <p:nvPr/>
          </p:nvSpPr>
          <p:spPr bwMode="auto">
            <a:xfrm rot="-5400000">
              <a:off x="2313" y="1624"/>
              <a:ext cx="382" cy="153"/>
            </a:xfrm>
            <a:custGeom>
              <a:avLst/>
              <a:gdLst>
                <a:gd name="T0" fmla="*/ 0 w 1613"/>
                <a:gd name="T1" fmla="*/ 16 h 382"/>
                <a:gd name="T2" fmla="*/ 6 w 1613"/>
                <a:gd name="T3" fmla="*/ 16 h 382"/>
                <a:gd name="T4" fmla="*/ 8 w 1613"/>
                <a:gd name="T5" fmla="*/ 4 h 382"/>
                <a:gd name="T6" fmla="*/ 9 w 1613"/>
                <a:gd name="T7" fmla="*/ 2 h 382"/>
                <a:gd name="T8" fmla="*/ 10 w 1613"/>
                <a:gd name="T9" fmla="*/ 13 h 382"/>
                <a:gd name="T10" fmla="*/ 9 w 1613"/>
                <a:gd name="T11" fmla="*/ 23 h 382"/>
                <a:gd name="T12" fmla="*/ 8 w 1613"/>
                <a:gd name="T13" fmla="*/ 19 h 382"/>
                <a:gd name="T14" fmla="*/ 9 w 1613"/>
                <a:gd name="T15" fmla="*/ 9 h 382"/>
                <a:gd name="T16" fmla="*/ 11 w 1613"/>
                <a:gd name="T17" fmla="*/ 1 h 382"/>
                <a:gd name="T18" fmla="*/ 13 w 1613"/>
                <a:gd name="T19" fmla="*/ 4 h 382"/>
                <a:gd name="T20" fmla="*/ 13 w 1613"/>
                <a:gd name="T21" fmla="*/ 18 h 382"/>
                <a:gd name="T22" fmla="*/ 13 w 1613"/>
                <a:gd name="T23" fmla="*/ 23 h 382"/>
                <a:gd name="T24" fmla="*/ 12 w 1613"/>
                <a:gd name="T25" fmla="*/ 16 h 382"/>
                <a:gd name="T26" fmla="*/ 13 w 1613"/>
                <a:gd name="T27" fmla="*/ 6 h 382"/>
                <a:gd name="T28" fmla="*/ 15 w 1613"/>
                <a:gd name="T29" fmla="*/ 9 h 382"/>
                <a:gd name="T30" fmla="*/ 17 w 1613"/>
                <a:gd name="T31" fmla="*/ 16 h 382"/>
                <a:gd name="T32" fmla="*/ 21 w 1613"/>
                <a:gd name="T33" fmla="*/ 18 h 3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13"/>
                <a:gd name="T52" fmla="*/ 0 h 382"/>
                <a:gd name="T53" fmla="*/ 1613 w 1613"/>
                <a:gd name="T54" fmla="*/ 382 h 3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13" h="382">
                  <a:moveTo>
                    <a:pt x="0" y="250"/>
                  </a:moveTo>
                  <a:cubicBezTo>
                    <a:pt x="71" y="249"/>
                    <a:pt x="337" y="277"/>
                    <a:pt x="432" y="245"/>
                  </a:cubicBezTo>
                  <a:cubicBezTo>
                    <a:pt x="527" y="213"/>
                    <a:pt x="525" y="95"/>
                    <a:pt x="570" y="57"/>
                  </a:cubicBezTo>
                  <a:cubicBezTo>
                    <a:pt x="615" y="20"/>
                    <a:pt x="666" y="0"/>
                    <a:pt x="698" y="23"/>
                  </a:cubicBezTo>
                  <a:cubicBezTo>
                    <a:pt x="730" y="47"/>
                    <a:pt x="760" y="141"/>
                    <a:pt x="762" y="198"/>
                  </a:cubicBezTo>
                  <a:cubicBezTo>
                    <a:pt x="765" y="255"/>
                    <a:pt x="740" y="348"/>
                    <a:pt x="716" y="365"/>
                  </a:cubicBezTo>
                  <a:cubicBezTo>
                    <a:pt x="692" y="382"/>
                    <a:pt x="616" y="338"/>
                    <a:pt x="616" y="300"/>
                  </a:cubicBezTo>
                  <a:cubicBezTo>
                    <a:pt x="616" y="261"/>
                    <a:pt x="678" y="183"/>
                    <a:pt x="716" y="136"/>
                  </a:cubicBezTo>
                  <a:cubicBezTo>
                    <a:pt x="755" y="88"/>
                    <a:pt x="803" y="24"/>
                    <a:pt x="847" y="13"/>
                  </a:cubicBezTo>
                  <a:cubicBezTo>
                    <a:pt x="890" y="2"/>
                    <a:pt x="949" y="25"/>
                    <a:pt x="975" y="70"/>
                  </a:cubicBezTo>
                  <a:cubicBezTo>
                    <a:pt x="1001" y="115"/>
                    <a:pt x="1006" y="234"/>
                    <a:pt x="1003" y="282"/>
                  </a:cubicBezTo>
                  <a:cubicBezTo>
                    <a:pt x="1001" y="329"/>
                    <a:pt x="980" y="361"/>
                    <a:pt x="957" y="357"/>
                  </a:cubicBezTo>
                  <a:cubicBezTo>
                    <a:pt x="934" y="353"/>
                    <a:pt x="858" y="302"/>
                    <a:pt x="865" y="258"/>
                  </a:cubicBezTo>
                  <a:cubicBezTo>
                    <a:pt x="871" y="214"/>
                    <a:pt x="953" y="114"/>
                    <a:pt x="993" y="94"/>
                  </a:cubicBezTo>
                  <a:cubicBezTo>
                    <a:pt x="1033" y="74"/>
                    <a:pt x="1059" y="110"/>
                    <a:pt x="1106" y="136"/>
                  </a:cubicBezTo>
                  <a:cubicBezTo>
                    <a:pt x="1152" y="161"/>
                    <a:pt x="1185" y="222"/>
                    <a:pt x="1270" y="245"/>
                  </a:cubicBezTo>
                  <a:cubicBezTo>
                    <a:pt x="1354" y="268"/>
                    <a:pt x="1555" y="267"/>
                    <a:pt x="1613" y="271"/>
                  </a:cubicBezTo>
                </a:path>
              </a:pathLst>
            </a:custGeom>
            <a:noFill/>
            <a:ln w="9525">
              <a:solidFill>
                <a:srgbClr val="00CC99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Text Box 25"/>
            <p:cNvSpPr txBox="1">
              <a:spLocks noChangeArrowheads="1"/>
            </p:cNvSpPr>
            <p:nvPr/>
          </p:nvSpPr>
          <p:spPr bwMode="auto">
            <a:xfrm>
              <a:off x="2270" y="1288"/>
              <a:ext cx="1665" cy="22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CC99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Cs-Stabilized 822.5 nm ECDL #2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Text Box 26"/>
            <p:cNvSpPr txBox="1">
              <a:spLocks noChangeArrowheads="1"/>
            </p:cNvSpPr>
            <p:nvPr/>
          </p:nvSpPr>
          <p:spPr bwMode="auto">
            <a:xfrm>
              <a:off x="2555" y="1602"/>
              <a:ext cx="360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Fiber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Line 27"/>
            <p:cNvSpPr>
              <a:spLocks noChangeShapeType="1"/>
            </p:cNvSpPr>
            <p:nvPr/>
          </p:nvSpPr>
          <p:spPr bwMode="auto">
            <a:xfrm>
              <a:off x="3184" y="1514"/>
              <a:ext cx="0" cy="1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Text Box 28"/>
            <p:cNvSpPr txBox="1">
              <a:spLocks noChangeArrowheads="1"/>
            </p:cNvSpPr>
            <p:nvPr/>
          </p:nvSpPr>
          <p:spPr bwMode="auto">
            <a:xfrm>
              <a:off x="2812" y="1627"/>
              <a:ext cx="1267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Allan Variance checking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Line 29"/>
            <p:cNvSpPr>
              <a:spLocks noChangeShapeType="1"/>
            </p:cNvSpPr>
            <p:nvPr/>
          </p:nvSpPr>
          <p:spPr bwMode="auto">
            <a:xfrm flipH="1" flipV="1">
              <a:off x="1865" y="415"/>
              <a:ext cx="3" cy="14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Text Box 30"/>
            <p:cNvSpPr txBox="1">
              <a:spLocks noChangeArrowheads="1"/>
            </p:cNvSpPr>
            <p:nvPr/>
          </p:nvSpPr>
          <p:spPr bwMode="auto">
            <a:xfrm>
              <a:off x="825" y="978"/>
              <a:ext cx="634" cy="19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KLMLL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Line 31"/>
            <p:cNvSpPr>
              <a:spLocks noChangeShapeType="1"/>
            </p:cNvSpPr>
            <p:nvPr/>
          </p:nvSpPr>
          <p:spPr bwMode="auto">
            <a:xfrm flipH="1">
              <a:off x="1809" y="1024"/>
              <a:ext cx="92" cy="1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Line 32"/>
            <p:cNvSpPr>
              <a:spLocks noChangeShapeType="1"/>
            </p:cNvSpPr>
            <p:nvPr/>
          </p:nvSpPr>
          <p:spPr bwMode="auto">
            <a:xfrm>
              <a:off x="1469" y="1083"/>
              <a:ext cx="3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Text Box 33"/>
            <p:cNvSpPr txBox="1">
              <a:spLocks noChangeArrowheads="1"/>
            </p:cNvSpPr>
            <p:nvPr/>
          </p:nvSpPr>
          <p:spPr bwMode="auto">
            <a:xfrm>
              <a:off x="2073" y="786"/>
              <a:ext cx="685" cy="2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ymbol" pitchFamily="18" charset="2"/>
                </a:rPr>
                <a:t>d</a:t>
              </a: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-stabilization</a:t>
              </a:r>
              <a:endPara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Line 34"/>
            <p:cNvSpPr>
              <a:spLocks noChangeShapeType="1"/>
            </p:cNvSpPr>
            <p:nvPr/>
          </p:nvSpPr>
          <p:spPr bwMode="auto">
            <a:xfrm>
              <a:off x="1862" y="1082"/>
              <a:ext cx="63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Text Box 35"/>
            <p:cNvSpPr txBox="1">
              <a:spLocks noChangeArrowheads="1"/>
            </p:cNvSpPr>
            <p:nvPr/>
          </p:nvSpPr>
          <p:spPr bwMode="auto">
            <a:xfrm>
              <a:off x="1110" y="1283"/>
              <a:ext cx="693" cy="2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ymbol" pitchFamily="18" charset="2"/>
                </a:rPr>
                <a:t>D</a:t>
              </a:r>
              <a:r>
                <a:rPr kumimoji="0" lang="en-US" altLang="zh-TW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-stabilization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Text Box 36"/>
            <p:cNvSpPr txBox="1">
              <a:spLocks noChangeArrowheads="1"/>
            </p:cNvSpPr>
            <p:nvPr/>
          </p:nvSpPr>
          <p:spPr bwMode="auto">
            <a:xfrm>
              <a:off x="1091" y="1550"/>
              <a:ext cx="287" cy="19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GPS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Text Box 37"/>
            <p:cNvSpPr txBox="1">
              <a:spLocks noChangeArrowheads="1"/>
            </p:cNvSpPr>
            <p:nvPr/>
          </p:nvSpPr>
          <p:spPr bwMode="auto">
            <a:xfrm>
              <a:off x="1391" y="210"/>
              <a:ext cx="906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OSA/</a:t>
              </a:r>
              <a:r>
                <a:rPr kumimoji="0" lang="en-US" altLang="zh-TW" sz="12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autocorelator</a:t>
              </a:r>
              <a:endPara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Text Box 38"/>
            <p:cNvSpPr txBox="1">
              <a:spLocks noChangeArrowheads="1"/>
            </p:cNvSpPr>
            <p:nvPr/>
          </p:nvSpPr>
          <p:spPr bwMode="auto">
            <a:xfrm>
              <a:off x="748" y="683"/>
              <a:ext cx="978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to User (DFCS)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Line 39"/>
            <p:cNvSpPr>
              <a:spLocks noChangeShapeType="1"/>
            </p:cNvSpPr>
            <p:nvPr/>
          </p:nvSpPr>
          <p:spPr bwMode="auto">
            <a:xfrm>
              <a:off x="1818" y="727"/>
              <a:ext cx="92" cy="13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Line 40"/>
            <p:cNvSpPr>
              <a:spLocks noChangeShapeType="1"/>
            </p:cNvSpPr>
            <p:nvPr/>
          </p:nvSpPr>
          <p:spPr bwMode="auto">
            <a:xfrm flipH="1">
              <a:off x="1637" y="797"/>
              <a:ext cx="2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Line 41"/>
            <p:cNvSpPr>
              <a:spLocks noChangeShapeType="1"/>
            </p:cNvSpPr>
            <p:nvPr/>
          </p:nvSpPr>
          <p:spPr bwMode="auto">
            <a:xfrm>
              <a:off x="1562" y="1488"/>
              <a:ext cx="0" cy="1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Text Box 42"/>
            <p:cNvSpPr txBox="1">
              <a:spLocks noChangeArrowheads="1"/>
            </p:cNvSpPr>
            <p:nvPr/>
          </p:nvSpPr>
          <p:spPr bwMode="auto">
            <a:xfrm>
              <a:off x="2553" y="1035"/>
              <a:ext cx="46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grating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Line 43"/>
            <p:cNvSpPr>
              <a:spLocks noChangeShapeType="1"/>
            </p:cNvSpPr>
            <p:nvPr/>
          </p:nvSpPr>
          <p:spPr bwMode="auto">
            <a:xfrm rot="-5400000" flipH="1" flipV="1">
              <a:off x="1468" y="1535"/>
              <a:ext cx="0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Line 44"/>
            <p:cNvSpPr>
              <a:spLocks noChangeShapeType="1"/>
            </p:cNvSpPr>
            <p:nvPr/>
          </p:nvSpPr>
          <p:spPr bwMode="auto">
            <a:xfrm rot="-5400000" flipH="1" flipV="1">
              <a:off x="1016" y="1282"/>
              <a:ext cx="0" cy="1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Line 45"/>
            <p:cNvSpPr>
              <a:spLocks noChangeShapeType="1"/>
            </p:cNvSpPr>
            <p:nvPr/>
          </p:nvSpPr>
          <p:spPr bwMode="auto">
            <a:xfrm>
              <a:off x="1466" y="1083"/>
              <a:ext cx="195" cy="19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Rectangle 46"/>
            <p:cNvSpPr>
              <a:spLocks noChangeArrowheads="1"/>
            </p:cNvSpPr>
            <p:nvPr/>
          </p:nvSpPr>
          <p:spPr bwMode="auto">
            <a:xfrm>
              <a:off x="1044" y="1987"/>
              <a:ext cx="174" cy="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Text Box 47"/>
            <p:cNvSpPr txBox="1">
              <a:spLocks noChangeArrowheads="1"/>
            </p:cNvSpPr>
            <p:nvPr/>
          </p:nvSpPr>
          <p:spPr bwMode="auto">
            <a:xfrm>
              <a:off x="888" y="2030"/>
              <a:ext cx="307" cy="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PZT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Line 48"/>
            <p:cNvSpPr>
              <a:spLocks noChangeShapeType="1"/>
            </p:cNvSpPr>
            <p:nvPr/>
          </p:nvSpPr>
          <p:spPr bwMode="auto">
            <a:xfrm flipV="1">
              <a:off x="1438" y="1894"/>
              <a:ext cx="425" cy="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Line 49"/>
            <p:cNvSpPr>
              <a:spLocks noChangeShapeType="1"/>
            </p:cNvSpPr>
            <p:nvPr/>
          </p:nvSpPr>
          <p:spPr bwMode="auto">
            <a:xfrm flipV="1">
              <a:off x="1870" y="1088"/>
              <a:ext cx="0" cy="7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Line 50"/>
            <p:cNvSpPr>
              <a:spLocks noChangeShapeType="1"/>
            </p:cNvSpPr>
            <p:nvPr/>
          </p:nvSpPr>
          <p:spPr bwMode="auto">
            <a:xfrm flipH="1" flipV="1">
              <a:off x="1863" y="816"/>
              <a:ext cx="4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Text Box 51"/>
            <p:cNvSpPr txBox="1">
              <a:spLocks noChangeArrowheads="1"/>
            </p:cNvSpPr>
            <p:nvPr/>
          </p:nvSpPr>
          <p:spPr bwMode="auto">
            <a:xfrm>
              <a:off x="1866" y="1525"/>
              <a:ext cx="365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7 mW (diode)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Text Box 52"/>
            <p:cNvSpPr txBox="1">
              <a:spLocks noChangeArrowheads="1"/>
            </p:cNvSpPr>
            <p:nvPr/>
          </p:nvSpPr>
          <p:spPr bwMode="auto">
            <a:xfrm>
              <a:off x="1502" y="824"/>
              <a:ext cx="39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200 mW (comb)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Text Box 53"/>
            <p:cNvSpPr txBox="1">
              <a:spLocks noChangeArrowheads="1"/>
            </p:cNvSpPr>
            <p:nvPr/>
          </p:nvSpPr>
          <p:spPr bwMode="auto">
            <a:xfrm>
              <a:off x="1886" y="1083"/>
              <a:ext cx="39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40 mW (comb)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Text Box 54"/>
            <p:cNvSpPr txBox="1">
              <a:spLocks noChangeArrowheads="1"/>
            </p:cNvSpPr>
            <p:nvPr/>
          </p:nvSpPr>
          <p:spPr bwMode="auto">
            <a:xfrm>
              <a:off x="2706" y="2120"/>
              <a:ext cx="287" cy="20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GPS</a:t>
              </a:r>
              <a:endPara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Line 55"/>
            <p:cNvSpPr>
              <a:spLocks noChangeShapeType="1"/>
            </p:cNvSpPr>
            <p:nvPr/>
          </p:nvSpPr>
          <p:spPr bwMode="auto">
            <a:xfrm flipV="1">
              <a:off x="2850" y="1976"/>
              <a:ext cx="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" name="Group 56"/>
            <p:cNvGrpSpPr>
              <a:grpSpLocks/>
            </p:cNvGrpSpPr>
            <p:nvPr/>
          </p:nvGrpSpPr>
          <p:grpSpPr bwMode="auto">
            <a:xfrm>
              <a:off x="3100" y="1842"/>
              <a:ext cx="49" cy="220"/>
              <a:chOff x="620" y="672"/>
              <a:chExt cx="1800" cy="4920"/>
            </a:xfrm>
          </p:grpSpPr>
          <p:sp>
            <p:nvSpPr>
              <p:cNvPr id="233" name="Line 57"/>
              <p:cNvSpPr>
                <a:spLocks noChangeShapeType="1"/>
              </p:cNvSpPr>
              <p:nvPr/>
            </p:nvSpPr>
            <p:spPr bwMode="auto">
              <a:xfrm flipV="1">
                <a:off x="1520" y="4592"/>
                <a:ext cx="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4" name="Rectangle 58"/>
              <p:cNvSpPr>
                <a:spLocks noChangeArrowheads="1"/>
              </p:cNvSpPr>
              <p:nvPr/>
            </p:nvSpPr>
            <p:spPr bwMode="auto">
              <a:xfrm>
                <a:off x="620" y="672"/>
                <a:ext cx="1800" cy="4920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5" name="Rectangle 59"/>
              <p:cNvSpPr>
                <a:spLocks noChangeArrowheads="1"/>
              </p:cNvSpPr>
              <p:nvPr/>
            </p:nvSpPr>
            <p:spPr bwMode="auto">
              <a:xfrm>
                <a:off x="620" y="672"/>
                <a:ext cx="1800" cy="156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6" name="Rectangle 60"/>
              <p:cNvSpPr>
                <a:spLocks noChangeArrowheads="1"/>
              </p:cNvSpPr>
              <p:nvPr/>
            </p:nvSpPr>
            <p:spPr bwMode="auto">
              <a:xfrm>
                <a:off x="620" y="2232"/>
                <a:ext cx="1800" cy="1800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9" name="Text Box 61"/>
            <p:cNvSpPr txBox="1">
              <a:spLocks noChangeArrowheads="1"/>
            </p:cNvSpPr>
            <p:nvPr/>
          </p:nvSpPr>
          <p:spPr bwMode="auto">
            <a:xfrm>
              <a:off x="3023" y="2091"/>
              <a:ext cx="22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</a:t>
              </a:r>
              <a:endParaRPr kumimoji="0" lang="en-US" altLang="zh-TW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Line 62"/>
            <p:cNvSpPr>
              <a:spLocks noChangeShapeType="1"/>
            </p:cNvSpPr>
            <p:nvPr/>
          </p:nvSpPr>
          <p:spPr bwMode="auto">
            <a:xfrm flipV="1">
              <a:off x="921" y="1179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Rectangle 63"/>
            <p:cNvSpPr>
              <a:spLocks noChangeArrowheads="1"/>
            </p:cNvSpPr>
            <p:nvPr/>
          </p:nvSpPr>
          <p:spPr bwMode="auto">
            <a:xfrm rot="-2543054">
              <a:off x="2457" y="1083"/>
              <a:ext cx="124" cy="58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Line 64"/>
            <p:cNvSpPr>
              <a:spLocks noChangeShapeType="1"/>
            </p:cNvSpPr>
            <p:nvPr/>
          </p:nvSpPr>
          <p:spPr bwMode="auto">
            <a:xfrm flipH="1" flipV="1">
              <a:off x="2476" y="987"/>
              <a:ext cx="19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37" name="Picture 65" descr="一次微分訊號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356" y="1844824"/>
            <a:ext cx="2573338" cy="217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群組 246"/>
          <p:cNvGrpSpPr/>
          <p:nvPr/>
        </p:nvGrpSpPr>
        <p:grpSpPr>
          <a:xfrm>
            <a:off x="5834341" y="4374028"/>
            <a:ext cx="2481262" cy="1885950"/>
            <a:chOff x="5940152" y="4293096"/>
            <a:chExt cx="2481262" cy="1885950"/>
          </a:xfrm>
        </p:grpSpPr>
        <p:sp>
          <p:nvSpPr>
            <p:cNvPr id="238" name="Text Box 6"/>
            <p:cNvSpPr txBox="1">
              <a:spLocks noChangeArrowheads="1"/>
            </p:cNvSpPr>
            <p:nvPr/>
          </p:nvSpPr>
          <p:spPr bwMode="auto">
            <a:xfrm>
              <a:off x="5940152" y="5531346"/>
              <a:ext cx="960437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1200" dirty="0"/>
                <a:t>Cs 6S</a:t>
              </a:r>
              <a:r>
                <a:rPr lang="en-US" altLang="zh-TW" sz="1200" dirty="0">
                  <a:sym typeface="Wingdings" pitchFamily="2" charset="2"/>
                </a:rPr>
                <a:t></a:t>
              </a:r>
              <a:r>
                <a:rPr lang="en-US" altLang="zh-TW" sz="1200" dirty="0"/>
                <a:t> 8S</a:t>
              </a:r>
            </a:p>
            <a:p>
              <a:pPr algn="ctr"/>
              <a:r>
                <a:rPr lang="en-US" altLang="zh-TW" sz="1200" dirty="0"/>
                <a:t>F=3</a:t>
              </a:r>
              <a:r>
                <a:rPr lang="en-US" altLang="zh-TW" sz="1200" dirty="0">
                  <a:sym typeface="Wingdings" pitchFamily="2" charset="2"/>
                </a:rPr>
                <a:t></a:t>
              </a:r>
              <a:r>
                <a:rPr lang="en-US" altLang="zh-TW" sz="1200" dirty="0"/>
                <a:t> F=3</a:t>
              </a:r>
              <a:endParaRPr lang="en-US" altLang="zh-TW" dirty="0"/>
            </a:p>
          </p:txBody>
        </p:sp>
        <p:sp>
          <p:nvSpPr>
            <p:cNvPr id="239" name="Freeform 12"/>
            <p:cNvSpPr>
              <a:spLocks/>
            </p:cNvSpPr>
            <p:nvPr/>
          </p:nvSpPr>
          <p:spPr bwMode="auto">
            <a:xfrm flipH="1" flipV="1">
              <a:off x="6084614" y="4293096"/>
              <a:ext cx="2336800" cy="1885950"/>
            </a:xfrm>
            <a:custGeom>
              <a:avLst/>
              <a:gdLst>
                <a:gd name="T0" fmla="*/ 2147483647 w 4007"/>
                <a:gd name="T1" fmla="*/ 2147483647 h 2670"/>
                <a:gd name="T2" fmla="*/ 2147483647 w 4007"/>
                <a:gd name="T3" fmla="*/ 2147483647 h 2670"/>
                <a:gd name="T4" fmla="*/ 2147483647 w 4007"/>
                <a:gd name="T5" fmla="*/ 2147483647 h 2670"/>
                <a:gd name="T6" fmla="*/ 2147483647 w 4007"/>
                <a:gd name="T7" fmla="*/ 2147483647 h 2670"/>
                <a:gd name="T8" fmla="*/ 2147483647 w 4007"/>
                <a:gd name="T9" fmla="*/ 2147483647 h 2670"/>
                <a:gd name="T10" fmla="*/ 2147483647 w 4007"/>
                <a:gd name="T11" fmla="*/ 2147483647 h 2670"/>
                <a:gd name="T12" fmla="*/ 2147483647 w 4007"/>
                <a:gd name="T13" fmla="*/ 2147483647 h 2670"/>
                <a:gd name="T14" fmla="*/ 2147483647 w 4007"/>
                <a:gd name="T15" fmla="*/ 2147483647 h 2670"/>
                <a:gd name="T16" fmla="*/ 2147483647 w 4007"/>
                <a:gd name="T17" fmla="*/ 2147483647 h 2670"/>
                <a:gd name="T18" fmla="*/ 2147483647 w 4007"/>
                <a:gd name="T19" fmla="*/ 2147483647 h 2670"/>
                <a:gd name="T20" fmla="*/ 2147483647 w 4007"/>
                <a:gd name="T21" fmla="*/ 2147483647 h 2670"/>
                <a:gd name="T22" fmla="*/ 2147483647 w 4007"/>
                <a:gd name="T23" fmla="*/ 2147483647 h 2670"/>
                <a:gd name="T24" fmla="*/ 2147483647 w 4007"/>
                <a:gd name="T25" fmla="*/ 2147483647 h 2670"/>
                <a:gd name="T26" fmla="*/ 2147483647 w 4007"/>
                <a:gd name="T27" fmla="*/ 2147483647 h 2670"/>
                <a:gd name="T28" fmla="*/ 2147483647 w 4007"/>
                <a:gd name="T29" fmla="*/ 2147483647 h 2670"/>
                <a:gd name="T30" fmla="*/ 2147483647 w 4007"/>
                <a:gd name="T31" fmla="*/ 2147483647 h 2670"/>
                <a:gd name="T32" fmla="*/ 2147483647 w 4007"/>
                <a:gd name="T33" fmla="*/ 2147483647 h 2670"/>
                <a:gd name="T34" fmla="*/ 2147483647 w 4007"/>
                <a:gd name="T35" fmla="*/ 2147483647 h 2670"/>
                <a:gd name="T36" fmla="*/ 2147483647 w 4007"/>
                <a:gd name="T37" fmla="*/ 2147483647 h 2670"/>
                <a:gd name="T38" fmla="*/ 2147483647 w 4007"/>
                <a:gd name="T39" fmla="*/ 2147483647 h 2670"/>
                <a:gd name="T40" fmla="*/ 2147483647 w 4007"/>
                <a:gd name="T41" fmla="*/ 2147483647 h 2670"/>
                <a:gd name="T42" fmla="*/ 2147483647 w 4007"/>
                <a:gd name="T43" fmla="*/ 2147483647 h 2670"/>
                <a:gd name="T44" fmla="*/ 2147483647 w 4007"/>
                <a:gd name="T45" fmla="*/ 2147483647 h 2670"/>
                <a:gd name="T46" fmla="*/ 2147483647 w 4007"/>
                <a:gd name="T47" fmla="*/ 2147483647 h 2670"/>
                <a:gd name="T48" fmla="*/ 2147483647 w 4007"/>
                <a:gd name="T49" fmla="*/ 2147483647 h 2670"/>
                <a:gd name="T50" fmla="*/ 2147483647 w 4007"/>
                <a:gd name="T51" fmla="*/ 2147483647 h 2670"/>
                <a:gd name="T52" fmla="*/ 2147483647 w 4007"/>
                <a:gd name="T53" fmla="*/ 2147483647 h 2670"/>
                <a:gd name="T54" fmla="*/ 2147483647 w 4007"/>
                <a:gd name="T55" fmla="*/ 2147483647 h 2670"/>
                <a:gd name="T56" fmla="*/ 2147483647 w 4007"/>
                <a:gd name="T57" fmla="*/ 2147483647 h 2670"/>
                <a:gd name="T58" fmla="*/ 2147483647 w 4007"/>
                <a:gd name="T59" fmla="*/ 2147483647 h 2670"/>
                <a:gd name="T60" fmla="*/ 2147483647 w 4007"/>
                <a:gd name="T61" fmla="*/ 2147483647 h 2670"/>
                <a:gd name="T62" fmla="*/ 2147483647 w 4007"/>
                <a:gd name="T63" fmla="*/ 2147483647 h 2670"/>
                <a:gd name="T64" fmla="*/ 2147483647 w 4007"/>
                <a:gd name="T65" fmla="*/ 2147483647 h 2670"/>
                <a:gd name="T66" fmla="*/ 2147483647 w 4007"/>
                <a:gd name="T67" fmla="*/ 2147483647 h 2670"/>
                <a:gd name="T68" fmla="*/ 2147483647 w 4007"/>
                <a:gd name="T69" fmla="*/ 2147483647 h 2670"/>
                <a:gd name="T70" fmla="*/ 2147483647 w 4007"/>
                <a:gd name="T71" fmla="*/ 2147483647 h 2670"/>
                <a:gd name="T72" fmla="*/ 2147483647 w 4007"/>
                <a:gd name="T73" fmla="*/ 2147483647 h 2670"/>
                <a:gd name="T74" fmla="*/ 2147483647 w 4007"/>
                <a:gd name="T75" fmla="*/ 2147483647 h 2670"/>
                <a:gd name="T76" fmla="*/ 2147483647 w 4007"/>
                <a:gd name="T77" fmla="*/ 2147483647 h 2670"/>
                <a:gd name="T78" fmla="*/ 2147483647 w 4007"/>
                <a:gd name="T79" fmla="*/ 2147483647 h 2670"/>
                <a:gd name="T80" fmla="*/ 2147483647 w 4007"/>
                <a:gd name="T81" fmla="*/ 2147483647 h 2670"/>
                <a:gd name="T82" fmla="*/ 2147483647 w 4007"/>
                <a:gd name="T83" fmla="*/ 2147483647 h 2670"/>
                <a:gd name="T84" fmla="*/ 2147483647 w 4007"/>
                <a:gd name="T85" fmla="*/ 2147483647 h 2670"/>
                <a:gd name="T86" fmla="*/ 2147483647 w 4007"/>
                <a:gd name="T87" fmla="*/ 2147483647 h 2670"/>
                <a:gd name="T88" fmla="*/ 2147483647 w 4007"/>
                <a:gd name="T89" fmla="*/ 2147483647 h 2670"/>
                <a:gd name="T90" fmla="*/ 2147483647 w 4007"/>
                <a:gd name="T91" fmla="*/ 2147483647 h 2670"/>
                <a:gd name="T92" fmla="*/ 2147483647 w 4007"/>
                <a:gd name="T93" fmla="*/ 2147483647 h 2670"/>
                <a:gd name="T94" fmla="*/ 2147483647 w 4007"/>
                <a:gd name="T95" fmla="*/ 2147483647 h 2670"/>
                <a:gd name="T96" fmla="*/ 2147483647 w 4007"/>
                <a:gd name="T97" fmla="*/ 2147483647 h 2670"/>
                <a:gd name="T98" fmla="*/ 2147483647 w 4007"/>
                <a:gd name="T99" fmla="*/ 2147483647 h 2670"/>
                <a:gd name="T100" fmla="*/ 2147483647 w 4007"/>
                <a:gd name="T101" fmla="*/ 2147483647 h 2670"/>
                <a:gd name="T102" fmla="*/ 2147483647 w 4007"/>
                <a:gd name="T103" fmla="*/ 2147483647 h 2670"/>
                <a:gd name="T104" fmla="*/ 2147483647 w 4007"/>
                <a:gd name="T105" fmla="*/ 2147483647 h 2670"/>
                <a:gd name="T106" fmla="*/ 2147483647 w 4007"/>
                <a:gd name="T107" fmla="*/ 2147483647 h 2670"/>
                <a:gd name="T108" fmla="*/ 2147483647 w 4007"/>
                <a:gd name="T109" fmla="*/ 2147483647 h 2670"/>
                <a:gd name="T110" fmla="*/ 2147483647 w 4007"/>
                <a:gd name="T111" fmla="*/ 2147483647 h 2670"/>
                <a:gd name="T112" fmla="*/ 2147483647 w 4007"/>
                <a:gd name="T113" fmla="*/ 2147483647 h 2670"/>
                <a:gd name="T114" fmla="*/ 2147483647 w 4007"/>
                <a:gd name="T115" fmla="*/ 2147483647 h 2670"/>
                <a:gd name="T116" fmla="*/ 2147483647 w 4007"/>
                <a:gd name="T117" fmla="*/ 2147483647 h 2670"/>
                <a:gd name="T118" fmla="*/ 2147483647 w 4007"/>
                <a:gd name="T119" fmla="*/ 2147483647 h 2670"/>
                <a:gd name="T120" fmla="*/ 2147483647 w 4007"/>
                <a:gd name="T121" fmla="*/ 2147483647 h 2670"/>
                <a:gd name="T122" fmla="*/ 2147483647 w 4007"/>
                <a:gd name="T123" fmla="*/ 2147483647 h 2670"/>
                <a:gd name="T124" fmla="*/ 2147483647 w 4007"/>
                <a:gd name="T125" fmla="*/ 2147483647 h 267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007"/>
                <a:gd name="T190" fmla="*/ 0 h 2670"/>
                <a:gd name="T191" fmla="*/ 4007 w 4007"/>
                <a:gd name="T192" fmla="*/ 2670 h 267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007" h="2670">
                  <a:moveTo>
                    <a:pt x="0" y="1395"/>
                  </a:moveTo>
                  <a:lnTo>
                    <a:pt x="3" y="1395"/>
                  </a:lnTo>
                  <a:lnTo>
                    <a:pt x="7" y="1395"/>
                  </a:lnTo>
                  <a:lnTo>
                    <a:pt x="10" y="1395"/>
                  </a:lnTo>
                  <a:lnTo>
                    <a:pt x="13" y="1396"/>
                  </a:lnTo>
                  <a:lnTo>
                    <a:pt x="16" y="1396"/>
                  </a:lnTo>
                  <a:lnTo>
                    <a:pt x="19" y="1395"/>
                  </a:lnTo>
                  <a:lnTo>
                    <a:pt x="22" y="1395"/>
                  </a:lnTo>
                  <a:lnTo>
                    <a:pt x="26" y="1395"/>
                  </a:lnTo>
                  <a:lnTo>
                    <a:pt x="29" y="1396"/>
                  </a:lnTo>
                  <a:lnTo>
                    <a:pt x="32" y="1395"/>
                  </a:lnTo>
                  <a:lnTo>
                    <a:pt x="35" y="1395"/>
                  </a:lnTo>
                  <a:lnTo>
                    <a:pt x="38" y="1395"/>
                  </a:lnTo>
                  <a:lnTo>
                    <a:pt x="41" y="1395"/>
                  </a:lnTo>
                  <a:lnTo>
                    <a:pt x="45" y="1396"/>
                  </a:lnTo>
                  <a:lnTo>
                    <a:pt x="48" y="1396"/>
                  </a:lnTo>
                  <a:lnTo>
                    <a:pt x="51" y="1395"/>
                  </a:lnTo>
                  <a:lnTo>
                    <a:pt x="54" y="1395"/>
                  </a:lnTo>
                  <a:lnTo>
                    <a:pt x="57" y="1395"/>
                  </a:lnTo>
                  <a:lnTo>
                    <a:pt x="60" y="1395"/>
                  </a:lnTo>
                  <a:lnTo>
                    <a:pt x="64" y="1395"/>
                  </a:lnTo>
                  <a:lnTo>
                    <a:pt x="67" y="1395"/>
                  </a:lnTo>
                  <a:lnTo>
                    <a:pt x="70" y="1395"/>
                  </a:lnTo>
                  <a:lnTo>
                    <a:pt x="73" y="1395"/>
                  </a:lnTo>
                  <a:lnTo>
                    <a:pt x="76" y="1395"/>
                  </a:lnTo>
                  <a:lnTo>
                    <a:pt x="79" y="1395"/>
                  </a:lnTo>
                  <a:lnTo>
                    <a:pt x="83" y="1395"/>
                  </a:lnTo>
                  <a:lnTo>
                    <a:pt x="86" y="1395"/>
                  </a:lnTo>
                  <a:lnTo>
                    <a:pt x="89" y="1395"/>
                  </a:lnTo>
                  <a:lnTo>
                    <a:pt x="92" y="1395"/>
                  </a:lnTo>
                  <a:lnTo>
                    <a:pt x="95" y="1395"/>
                  </a:lnTo>
                  <a:lnTo>
                    <a:pt x="98" y="1395"/>
                  </a:lnTo>
                  <a:lnTo>
                    <a:pt x="102" y="1395"/>
                  </a:lnTo>
                  <a:lnTo>
                    <a:pt x="105" y="1395"/>
                  </a:lnTo>
                  <a:lnTo>
                    <a:pt x="108" y="1395"/>
                  </a:lnTo>
                  <a:lnTo>
                    <a:pt x="111" y="1395"/>
                  </a:lnTo>
                  <a:lnTo>
                    <a:pt x="114" y="1394"/>
                  </a:lnTo>
                  <a:lnTo>
                    <a:pt x="117" y="1394"/>
                  </a:lnTo>
                  <a:lnTo>
                    <a:pt x="121" y="1394"/>
                  </a:lnTo>
                  <a:lnTo>
                    <a:pt x="124" y="1395"/>
                  </a:lnTo>
                  <a:lnTo>
                    <a:pt x="127" y="1395"/>
                  </a:lnTo>
                  <a:lnTo>
                    <a:pt x="130" y="1395"/>
                  </a:lnTo>
                  <a:lnTo>
                    <a:pt x="133" y="1395"/>
                  </a:lnTo>
                  <a:lnTo>
                    <a:pt x="136" y="1395"/>
                  </a:lnTo>
                  <a:lnTo>
                    <a:pt x="140" y="1395"/>
                  </a:lnTo>
                  <a:lnTo>
                    <a:pt x="143" y="1395"/>
                  </a:lnTo>
                  <a:lnTo>
                    <a:pt x="146" y="1395"/>
                  </a:lnTo>
                  <a:lnTo>
                    <a:pt x="149" y="1395"/>
                  </a:lnTo>
                  <a:lnTo>
                    <a:pt x="152" y="1395"/>
                  </a:lnTo>
                  <a:lnTo>
                    <a:pt x="155" y="1395"/>
                  </a:lnTo>
                  <a:lnTo>
                    <a:pt x="159" y="1395"/>
                  </a:lnTo>
                  <a:lnTo>
                    <a:pt x="162" y="1395"/>
                  </a:lnTo>
                  <a:lnTo>
                    <a:pt x="165" y="1394"/>
                  </a:lnTo>
                  <a:lnTo>
                    <a:pt x="168" y="1395"/>
                  </a:lnTo>
                  <a:lnTo>
                    <a:pt x="171" y="1395"/>
                  </a:lnTo>
                  <a:lnTo>
                    <a:pt x="174" y="1395"/>
                  </a:lnTo>
                  <a:lnTo>
                    <a:pt x="178" y="1395"/>
                  </a:lnTo>
                  <a:lnTo>
                    <a:pt x="181" y="1395"/>
                  </a:lnTo>
                  <a:lnTo>
                    <a:pt x="184" y="1395"/>
                  </a:lnTo>
                  <a:lnTo>
                    <a:pt x="187" y="1394"/>
                  </a:lnTo>
                  <a:lnTo>
                    <a:pt x="190" y="1394"/>
                  </a:lnTo>
                  <a:lnTo>
                    <a:pt x="193" y="1395"/>
                  </a:lnTo>
                  <a:lnTo>
                    <a:pt x="196" y="1395"/>
                  </a:lnTo>
                  <a:lnTo>
                    <a:pt x="200" y="1394"/>
                  </a:lnTo>
                  <a:lnTo>
                    <a:pt x="203" y="1395"/>
                  </a:lnTo>
                  <a:lnTo>
                    <a:pt x="206" y="1394"/>
                  </a:lnTo>
                  <a:lnTo>
                    <a:pt x="209" y="1395"/>
                  </a:lnTo>
                  <a:lnTo>
                    <a:pt x="212" y="1395"/>
                  </a:lnTo>
                  <a:lnTo>
                    <a:pt x="215" y="1394"/>
                  </a:lnTo>
                  <a:lnTo>
                    <a:pt x="219" y="1394"/>
                  </a:lnTo>
                  <a:lnTo>
                    <a:pt x="222" y="1394"/>
                  </a:lnTo>
                  <a:lnTo>
                    <a:pt x="225" y="1394"/>
                  </a:lnTo>
                  <a:lnTo>
                    <a:pt x="228" y="1394"/>
                  </a:lnTo>
                  <a:lnTo>
                    <a:pt x="231" y="1394"/>
                  </a:lnTo>
                  <a:lnTo>
                    <a:pt x="234" y="1394"/>
                  </a:lnTo>
                  <a:lnTo>
                    <a:pt x="238" y="1395"/>
                  </a:lnTo>
                  <a:lnTo>
                    <a:pt x="241" y="1394"/>
                  </a:lnTo>
                  <a:lnTo>
                    <a:pt x="244" y="1394"/>
                  </a:lnTo>
                  <a:lnTo>
                    <a:pt x="247" y="1394"/>
                  </a:lnTo>
                  <a:lnTo>
                    <a:pt x="250" y="1394"/>
                  </a:lnTo>
                  <a:lnTo>
                    <a:pt x="253" y="1394"/>
                  </a:lnTo>
                  <a:lnTo>
                    <a:pt x="257" y="1394"/>
                  </a:lnTo>
                  <a:lnTo>
                    <a:pt x="260" y="1394"/>
                  </a:lnTo>
                  <a:lnTo>
                    <a:pt x="263" y="1394"/>
                  </a:lnTo>
                  <a:lnTo>
                    <a:pt x="266" y="1394"/>
                  </a:lnTo>
                  <a:lnTo>
                    <a:pt x="269" y="1394"/>
                  </a:lnTo>
                  <a:lnTo>
                    <a:pt x="272" y="1394"/>
                  </a:lnTo>
                  <a:lnTo>
                    <a:pt x="276" y="1394"/>
                  </a:lnTo>
                  <a:lnTo>
                    <a:pt x="279" y="1394"/>
                  </a:lnTo>
                  <a:lnTo>
                    <a:pt x="282" y="1394"/>
                  </a:lnTo>
                  <a:lnTo>
                    <a:pt x="285" y="1394"/>
                  </a:lnTo>
                  <a:lnTo>
                    <a:pt x="288" y="1393"/>
                  </a:lnTo>
                  <a:lnTo>
                    <a:pt x="291" y="1393"/>
                  </a:lnTo>
                  <a:lnTo>
                    <a:pt x="295" y="1393"/>
                  </a:lnTo>
                  <a:lnTo>
                    <a:pt x="298" y="1394"/>
                  </a:lnTo>
                  <a:lnTo>
                    <a:pt x="301" y="1393"/>
                  </a:lnTo>
                  <a:lnTo>
                    <a:pt x="304" y="1393"/>
                  </a:lnTo>
                  <a:lnTo>
                    <a:pt x="307" y="1393"/>
                  </a:lnTo>
                  <a:lnTo>
                    <a:pt x="310" y="1393"/>
                  </a:lnTo>
                  <a:lnTo>
                    <a:pt x="314" y="1394"/>
                  </a:lnTo>
                  <a:lnTo>
                    <a:pt x="317" y="1393"/>
                  </a:lnTo>
                  <a:lnTo>
                    <a:pt x="320" y="1393"/>
                  </a:lnTo>
                  <a:lnTo>
                    <a:pt x="323" y="1393"/>
                  </a:lnTo>
                  <a:lnTo>
                    <a:pt x="326" y="1393"/>
                  </a:lnTo>
                  <a:lnTo>
                    <a:pt x="329" y="1392"/>
                  </a:lnTo>
                  <a:lnTo>
                    <a:pt x="333" y="1392"/>
                  </a:lnTo>
                  <a:lnTo>
                    <a:pt x="336" y="1392"/>
                  </a:lnTo>
                  <a:lnTo>
                    <a:pt x="339" y="1391"/>
                  </a:lnTo>
                  <a:lnTo>
                    <a:pt x="342" y="1391"/>
                  </a:lnTo>
                  <a:lnTo>
                    <a:pt x="345" y="1391"/>
                  </a:lnTo>
                  <a:lnTo>
                    <a:pt x="348" y="1390"/>
                  </a:lnTo>
                  <a:lnTo>
                    <a:pt x="352" y="1390"/>
                  </a:lnTo>
                  <a:lnTo>
                    <a:pt x="355" y="1389"/>
                  </a:lnTo>
                  <a:lnTo>
                    <a:pt x="358" y="1389"/>
                  </a:lnTo>
                  <a:lnTo>
                    <a:pt x="361" y="1389"/>
                  </a:lnTo>
                  <a:lnTo>
                    <a:pt x="364" y="1388"/>
                  </a:lnTo>
                  <a:lnTo>
                    <a:pt x="367" y="1387"/>
                  </a:lnTo>
                  <a:lnTo>
                    <a:pt x="371" y="1386"/>
                  </a:lnTo>
                  <a:lnTo>
                    <a:pt x="374" y="1386"/>
                  </a:lnTo>
                  <a:lnTo>
                    <a:pt x="377" y="1386"/>
                  </a:lnTo>
                  <a:lnTo>
                    <a:pt x="380" y="1384"/>
                  </a:lnTo>
                  <a:lnTo>
                    <a:pt x="383" y="1383"/>
                  </a:lnTo>
                  <a:lnTo>
                    <a:pt x="386" y="1383"/>
                  </a:lnTo>
                  <a:lnTo>
                    <a:pt x="390" y="1383"/>
                  </a:lnTo>
                  <a:lnTo>
                    <a:pt x="393" y="1382"/>
                  </a:lnTo>
                  <a:lnTo>
                    <a:pt x="396" y="1382"/>
                  </a:lnTo>
                  <a:lnTo>
                    <a:pt x="399" y="1381"/>
                  </a:lnTo>
                  <a:lnTo>
                    <a:pt x="402" y="1379"/>
                  </a:lnTo>
                  <a:lnTo>
                    <a:pt x="405" y="1379"/>
                  </a:lnTo>
                  <a:lnTo>
                    <a:pt x="409" y="1376"/>
                  </a:lnTo>
                  <a:lnTo>
                    <a:pt x="412" y="1376"/>
                  </a:lnTo>
                  <a:lnTo>
                    <a:pt x="415" y="1373"/>
                  </a:lnTo>
                  <a:lnTo>
                    <a:pt x="418" y="1371"/>
                  </a:lnTo>
                  <a:lnTo>
                    <a:pt x="421" y="1370"/>
                  </a:lnTo>
                  <a:lnTo>
                    <a:pt x="424" y="1365"/>
                  </a:lnTo>
                  <a:lnTo>
                    <a:pt x="428" y="1366"/>
                  </a:lnTo>
                  <a:lnTo>
                    <a:pt x="431" y="1365"/>
                  </a:lnTo>
                  <a:lnTo>
                    <a:pt x="434" y="1361"/>
                  </a:lnTo>
                  <a:lnTo>
                    <a:pt x="437" y="1358"/>
                  </a:lnTo>
                  <a:lnTo>
                    <a:pt x="440" y="1352"/>
                  </a:lnTo>
                  <a:lnTo>
                    <a:pt x="443" y="1348"/>
                  </a:lnTo>
                  <a:lnTo>
                    <a:pt x="446" y="1346"/>
                  </a:lnTo>
                  <a:lnTo>
                    <a:pt x="450" y="1342"/>
                  </a:lnTo>
                  <a:lnTo>
                    <a:pt x="453" y="1340"/>
                  </a:lnTo>
                  <a:lnTo>
                    <a:pt x="456" y="1335"/>
                  </a:lnTo>
                  <a:lnTo>
                    <a:pt x="459" y="1328"/>
                  </a:lnTo>
                  <a:lnTo>
                    <a:pt x="462" y="1328"/>
                  </a:lnTo>
                  <a:lnTo>
                    <a:pt x="465" y="1322"/>
                  </a:lnTo>
                  <a:lnTo>
                    <a:pt x="469" y="1317"/>
                  </a:lnTo>
                  <a:lnTo>
                    <a:pt x="472" y="1310"/>
                  </a:lnTo>
                  <a:lnTo>
                    <a:pt x="475" y="1304"/>
                  </a:lnTo>
                  <a:lnTo>
                    <a:pt x="478" y="1293"/>
                  </a:lnTo>
                  <a:lnTo>
                    <a:pt x="481" y="1287"/>
                  </a:lnTo>
                  <a:lnTo>
                    <a:pt x="484" y="1277"/>
                  </a:lnTo>
                  <a:lnTo>
                    <a:pt x="488" y="1264"/>
                  </a:lnTo>
                  <a:lnTo>
                    <a:pt x="491" y="1256"/>
                  </a:lnTo>
                  <a:lnTo>
                    <a:pt x="494" y="1262"/>
                  </a:lnTo>
                  <a:lnTo>
                    <a:pt x="497" y="1263"/>
                  </a:lnTo>
                  <a:lnTo>
                    <a:pt x="500" y="1251"/>
                  </a:lnTo>
                  <a:lnTo>
                    <a:pt x="503" y="1238"/>
                  </a:lnTo>
                  <a:lnTo>
                    <a:pt x="507" y="1228"/>
                  </a:lnTo>
                  <a:lnTo>
                    <a:pt x="510" y="1215"/>
                  </a:lnTo>
                  <a:lnTo>
                    <a:pt x="513" y="1170"/>
                  </a:lnTo>
                  <a:lnTo>
                    <a:pt x="516" y="1155"/>
                  </a:lnTo>
                  <a:lnTo>
                    <a:pt x="519" y="1135"/>
                  </a:lnTo>
                  <a:lnTo>
                    <a:pt x="522" y="1145"/>
                  </a:lnTo>
                  <a:lnTo>
                    <a:pt x="526" y="1128"/>
                  </a:lnTo>
                  <a:lnTo>
                    <a:pt x="529" y="1123"/>
                  </a:lnTo>
                  <a:lnTo>
                    <a:pt x="532" y="1118"/>
                  </a:lnTo>
                  <a:lnTo>
                    <a:pt x="535" y="1106"/>
                  </a:lnTo>
                  <a:lnTo>
                    <a:pt x="538" y="1102"/>
                  </a:lnTo>
                  <a:lnTo>
                    <a:pt x="541" y="1089"/>
                  </a:lnTo>
                  <a:lnTo>
                    <a:pt x="545" y="1079"/>
                  </a:lnTo>
                  <a:lnTo>
                    <a:pt x="548" y="1068"/>
                  </a:lnTo>
                  <a:lnTo>
                    <a:pt x="551" y="1070"/>
                  </a:lnTo>
                  <a:lnTo>
                    <a:pt x="554" y="1055"/>
                  </a:lnTo>
                  <a:lnTo>
                    <a:pt x="557" y="1041"/>
                  </a:lnTo>
                  <a:lnTo>
                    <a:pt x="560" y="1040"/>
                  </a:lnTo>
                  <a:lnTo>
                    <a:pt x="564" y="1053"/>
                  </a:lnTo>
                  <a:lnTo>
                    <a:pt x="567" y="1069"/>
                  </a:lnTo>
                  <a:lnTo>
                    <a:pt x="570" y="1085"/>
                  </a:lnTo>
                  <a:lnTo>
                    <a:pt x="573" y="1076"/>
                  </a:lnTo>
                  <a:lnTo>
                    <a:pt x="576" y="1102"/>
                  </a:lnTo>
                  <a:lnTo>
                    <a:pt x="579" y="1104"/>
                  </a:lnTo>
                  <a:lnTo>
                    <a:pt x="583" y="1086"/>
                  </a:lnTo>
                  <a:lnTo>
                    <a:pt x="586" y="1097"/>
                  </a:lnTo>
                  <a:lnTo>
                    <a:pt x="589" y="1103"/>
                  </a:lnTo>
                  <a:lnTo>
                    <a:pt x="592" y="1088"/>
                  </a:lnTo>
                  <a:lnTo>
                    <a:pt x="595" y="1086"/>
                  </a:lnTo>
                  <a:lnTo>
                    <a:pt x="598" y="1082"/>
                  </a:lnTo>
                  <a:lnTo>
                    <a:pt x="602" y="1106"/>
                  </a:lnTo>
                  <a:lnTo>
                    <a:pt x="605" y="1089"/>
                  </a:lnTo>
                  <a:lnTo>
                    <a:pt x="608" y="1090"/>
                  </a:lnTo>
                  <a:lnTo>
                    <a:pt x="611" y="1082"/>
                  </a:lnTo>
                  <a:lnTo>
                    <a:pt x="614" y="1046"/>
                  </a:lnTo>
                  <a:lnTo>
                    <a:pt x="617" y="1054"/>
                  </a:lnTo>
                  <a:lnTo>
                    <a:pt x="621" y="1060"/>
                  </a:lnTo>
                  <a:lnTo>
                    <a:pt x="624" y="1035"/>
                  </a:lnTo>
                  <a:lnTo>
                    <a:pt x="627" y="1056"/>
                  </a:lnTo>
                  <a:lnTo>
                    <a:pt x="630" y="1042"/>
                  </a:lnTo>
                  <a:lnTo>
                    <a:pt x="633" y="1042"/>
                  </a:lnTo>
                  <a:lnTo>
                    <a:pt x="636" y="1036"/>
                  </a:lnTo>
                  <a:lnTo>
                    <a:pt x="640" y="1055"/>
                  </a:lnTo>
                  <a:lnTo>
                    <a:pt x="643" y="1053"/>
                  </a:lnTo>
                  <a:lnTo>
                    <a:pt x="646" y="1061"/>
                  </a:lnTo>
                  <a:lnTo>
                    <a:pt x="649" y="1029"/>
                  </a:lnTo>
                  <a:lnTo>
                    <a:pt x="652" y="1015"/>
                  </a:lnTo>
                  <a:lnTo>
                    <a:pt x="655" y="1050"/>
                  </a:lnTo>
                  <a:lnTo>
                    <a:pt x="659" y="1028"/>
                  </a:lnTo>
                  <a:lnTo>
                    <a:pt x="662" y="1026"/>
                  </a:lnTo>
                  <a:lnTo>
                    <a:pt x="665" y="1015"/>
                  </a:lnTo>
                  <a:lnTo>
                    <a:pt x="668" y="1004"/>
                  </a:lnTo>
                  <a:lnTo>
                    <a:pt x="671" y="1028"/>
                  </a:lnTo>
                  <a:lnTo>
                    <a:pt x="674" y="1024"/>
                  </a:lnTo>
                  <a:lnTo>
                    <a:pt x="678" y="1039"/>
                  </a:lnTo>
                  <a:lnTo>
                    <a:pt x="681" y="1073"/>
                  </a:lnTo>
                  <a:lnTo>
                    <a:pt x="684" y="1117"/>
                  </a:lnTo>
                  <a:lnTo>
                    <a:pt x="687" y="1150"/>
                  </a:lnTo>
                  <a:lnTo>
                    <a:pt x="690" y="1167"/>
                  </a:lnTo>
                  <a:lnTo>
                    <a:pt x="693" y="1183"/>
                  </a:lnTo>
                  <a:lnTo>
                    <a:pt x="696" y="1190"/>
                  </a:lnTo>
                  <a:lnTo>
                    <a:pt x="700" y="1197"/>
                  </a:lnTo>
                  <a:lnTo>
                    <a:pt x="703" y="1208"/>
                  </a:lnTo>
                  <a:lnTo>
                    <a:pt x="706" y="1204"/>
                  </a:lnTo>
                  <a:lnTo>
                    <a:pt x="709" y="1195"/>
                  </a:lnTo>
                  <a:lnTo>
                    <a:pt x="712" y="1194"/>
                  </a:lnTo>
                  <a:lnTo>
                    <a:pt x="715" y="1158"/>
                  </a:lnTo>
                  <a:lnTo>
                    <a:pt x="719" y="1085"/>
                  </a:lnTo>
                  <a:lnTo>
                    <a:pt x="722" y="1022"/>
                  </a:lnTo>
                  <a:lnTo>
                    <a:pt x="725" y="994"/>
                  </a:lnTo>
                  <a:lnTo>
                    <a:pt x="728" y="988"/>
                  </a:lnTo>
                  <a:lnTo>
                    <a:pt x="731" y="948"/>
                  </a:lnTo>
                  <a:lnTo>
                    <a:pt x="734" y="904"/>
                  </a:lnTo>
                  <a:lnTo>
                    <a:pt x="738" y="820"/>
                  </a:lnTo>
                  <a:lnTo>
                    <a:pt x="741" y="726"/>
                  </a:lnTo>
                  <a:lnTo>
                    <a:pt x="744" y="638"/>
                  </a:lnTo>
                  <a:lnTo>
                    <a:pt x="747" y="481"/>
                  </a:lnTo>
                  <a:lnTo>
                    <a:pt x="750" y="420"/>
                  </a:lnTo>
                  <a:lnTo>
                    <a:pt x="753" y="446"/>
                  </a:lnTo>
                  <a:lnTo>
                    <a:pt x="757" y="501"/>
                  </a:lnTo>
                  <a:lnTo>
                    <a:pt x="760" y="614"/>
                  </a:lnTo>
                  <a:lnTo>
                    <a:pt x="763" y="612"/>
                  </a:lnTo>
                  <a:lnTo>
                    <a:pt x="766" y="554"/>
                  </a:lnTo>
                  <a:lnTo>
                    <a:pt x="769" y="440"/>
                  </a:lnTo>
                  <a:lnTo>
                    <a:pt x="772" y="321"/>
                  </a:lnTo>
                  <a:lnTo>
                    <a:pt x="776" y="226"/>
                  </a:lnTo>
                  <a:lnTo>
                    <a:pt x="779" y="152"/>
                  </a:lnTo>
                  <a:lnTo>
                    <a:pt x="782" y="0"/>
                  </a:lnTo>
                  <a:lnTo>
                    <a:pt x="785" y="139"/>
                  </a:lnTo>
                  <a:lnTo>
                    <a:pt x="788" y="1124"/>
                  </a:lnTo>
                  <a:lnTo>
                    <a:pt x="791" y="1484"/>
                  </a:lnTo>
                  <a:lnTo>
                    <a:pt x="795" y="1459"/>
                  </a:lnTo>
                  <a:lnTo>
                    <a:pt x="798" y="1473"/>
                  </a:lnTo>
                  <a:lnTo>
                    <a:pt x="801" y="1297"/>
                  </a:lnTo>
                  <a:lnTo>
                    <a:pt x="804" y="1296"/>
                  </a:lnTo>
                  <a:lnTo>
                    <a:pt x="807" y="1393"/>
                  </a:lnTo>
                  <a:lnTo>
                    <a:pt x="810" y="1390"/>
                  </a:lnTo>
                  <a:lnTo>
                    <a:pt x="814" y="1607"/>
                  </a:lnTo>
                  <a:lnTo>
                    <a:pt x="817" y="1412"/>
                  </a:lnTo>
                  <a:lnTo>
                    <a:pt x="820" y="1410"/>
                  </a:lnTo>
                  <a:lnTo>
                    <a:pt x="823" y="1443"/>
                  </a:lnTo>
                  <a:lnTo>
                    <a:pt x="826" y="1413"/>
                  </a:lnTo>
                  <a:lnTo>
                    <a:pt x="829" y="1392"/>
                  </a:lnTo>
                  <a:lnTo>
                    <a:pt x="833" y="1371"/>
                  </a:lnTo>
                  <a:lnTo>
                    <a:pt x="836" y="1401"/>
                  </a:lnTo>
                  <a:lnTo>
                    <a:pt x="839" y="1379"/>
                  </a:lnTo>
                  <a:lnTo>
                    <a:pt x="842" y="1370"/>
                  </a:lnTo>
                  <a:lnTo>
                    <a:pt x="845" y="1416"/>
                  </a:lnTo>
                  <a:lnTo>
                    <a:pt x="848" y="1399"/>
                  </a:lnTo>
                  <a:lnTo>
                    <a:pt x="852" y="1390"/>
                  </a:lnTo>
                  <a:lnTo>
                    <a:pt x="855" y="1394"/>
                  </a:lnTo>
                  <a:lnTo>
                    <a:pt x="858" y="1389"/>
                  </a:lnTo>
                  <a:lnTo>
                    <a:pt x="861" y="1388"/>
                  </a:lnTo>
                  <a:lnTo>
                    <a:pt x="864" y="1385"/>
                  </a:lnTo>
                  <a:lnTo>
                    <a:pt x="867" y="1417"/>
                  </a:lnTo>
                  <a:lnTo>
                    <a:pt x="871" y="1414"/>
                  </a:lnTo>
                  <a:lnTo>
                    <a:pt x="874" y="1403"/>
                  </a:lnTo>
                  <a:lnTo>
                    <a:pt x="877" y="1370"/>
                  </a:lnTo>
                  <a:lnTo>
                    <a:pt x="880" y="1418"/>
                  </a:lnTo>
                  <a:lnTo>
                    <a:pt x="883" y="1386"/>
                  </a:lnTo>
                  <a:lnTo>
                    <a:pt x="886" y="1405"/>
                  </a:lnTo>
                  <a:lnTo>
                    <a:pt x="890" y="1385"/>
                  </a:lnTo>
                  <a:lnTo>
                    <a:pt x="893" y="1383"/>
                  </a:lnTo>
                  <a:lnTo>
                    <a:pt x="896" y="1434"/>
                  </a:lnTo>
                  <a:lnTo>
                    <a:pt x="899" y="1391"/>
                  </a:lnTo>
                  <a:lnTo>
                    <a:pt x="902" y="1365"/>
                  </a:lnTo>
                  <a:lnTo>
                    <a:pt x="905" y="1408"/>
                  </a:lnTo>
                  <a:lnTo>
                    <a:pt x="909" y="1410"/>
                  </a:lnTo>
                  <a:lnTo>
                    <a:pt x="912" y="1380"/>
                  </a:lnTo>
                  <a:lnTo>
                    <a:pt x="915" y="1407"/>
                  </a:lnTo>
                  <a:lnTo>
                    <a:pt x="918" y="1401"/>
                  </a:lnTo>
                  <a:lnTo>
                    <a:pt x="921" y="1383"/>
                  </a:lnTo>
                  <a:lnTo>
                    <a:pt x="924" y="1410"/>
                  </a:lnTo>
                  <a:lnTo>
                    <a:pt x="928" y="1388"/>
                  </a:lnTo>
                  <a:lnTo>
                    <a:pt x="931" y="1378"/>
                  </a:lnTo>
                  <a:lnTo>
                    <a:pt x="934" y="1430"/>
                  </a:lnTo>
                  <a:lnTo>
                    <a:pt x="937" y="1390"/>
                  </a:lnTo>
                  <a:lnTo>
                    <a:pt x="940" y="1402"/>
                  </a:lnTo>
                  <a:lnTo>
                    <a:pt x="943" y="1385"/>
                  </a:lnTo>
                  <a:lnTo>
                    <a:pt x="946" y="1390"/>
                  </a:lnTo>
                  <a:lnTo>
                    <a:pt x="950" y="1434"/>
                  </a:lnTo>
                  <a:lnTo>
                    <a:pt x="953" y="1382"/>
                  </a:lnTo>
                  <a:lnTo>
                    <a:pt x="956" y="1374"/>
                  </a:lnTo>
                  <a:lnTo>
                    <a:pt x="959" y="1379"/>
                  </a:lnTo>
                  <a:lnTo>
                    <a:pt x="962" y="1407"/>
                  </a:lnTo>
                  <a:lnTo>
                    <a:pt x="965" y="1362"/>
                  </a:lnTo>
                  <a:lnTo>
                    <a:pt x="969" y="1401"/>
                  </a:lnTo>
                  <a:lnTo>
                    <a:pt x="972" y="1365"/>
                  </a:lnTo>
                  <a:lnTo>
                    <a:pt x="975" y="1400"/>
                  </a:lnTo>
                  <a:lnTo>
                    <a:pt x="978" y="1419"/>
                  </a:lnTo>
                  <a:lnTo>
                    <a:pt x="981" y="1388"/>
                  </a:lnTo>
                  <a:lnTo>
                    <a:pt x="984" y="1372"/>
                  </a:lnTo>
                  <a:lnTo>
                    <a:pt x="988" y="1393"/>
                  </a:lnTo>
                  <a:lnTo>
                    <a:pt x="991" y="1408"/>
                  </a:lnTo>
                  <a:lnTo>
                    <a:pt x="994" y="1385"/>
                  </a:lnTo>
                  <a:lnTo>
                    <a:pt x="997" y="1396"/>
                  </a:lnTo>
                  <a:lnTo>
                    <a:pt x="1000" y="1396"/>
                  </a:lnTo>
                  <a:lnTo>
                    <a:pt x="1003" y="1381"/>
                  </a:lnTo>
                  <a:lnTo>
                    <a:pt x="1007" y="1430"/>
                  </a:lnTo>
                  <a:lnTo>
                    <a:pt x="1010" y="1385"/>
                  </a:lnTo>
                  <a:lnTo>
                    <a:pt x="1013" y="1397"/>
                  </a:lnTo>
                  <a:lnTo>
                    <a:pt x="1016" y="1404"/>
                  </a:lnTo>
                  <a:lnTo>
                    <a:pt x="1019" y="1387"/>
                  </a:lnTo>
                  <a:lnTo>
                    <a:pt x="1022" y="1380"/>
                  </a:lnTo>
                  <a:lnTo>
                    <a:pt x="1026" y="1384"/>
                  </a:lnTo>
                  <a:lnTo>
                    <a:pt x="1029" y="1389"/>
                  </a:lnTo>
                  <a:lnTo>
                    <a:pt x="1032" y="1378"/>
                  </a:lnTo>
                  <a:lnTo>
                    <a:pt x="1035" y="1404"/>
                  </a:lnTo>
                  <a:lnTo>
                    <a:pt x="1038" y="1391"/>
                  </a:lnTo>
                  <a:lnTo>
                    <a:pt x="1041" y="1412"/>
                  </a:lnTo>
                  <a:lnTo>
                    <a:pt x="1045" y="1367"/>
                  </a:lnTo>
                  <a:lnTo>
                    <a:pt x="1048" y="1408"/>
                  </a:lnTo>
                  <a:lnTo>
                    <a:pt x="1051" y="1373"/>
                  </a:lnTo>
                  <a:lnTo>
                    <a:pt x="1054" y="1373"/>
                  </a:lnTo>
                  <a:lnTo>
                    <a:pt x="1057" y="1404"/>
                  </a:lnTo>
                  <a:lnTo>
                    <a:pt x="1060" y="1402"/>
                  </a:lnTo>
                  <a:lnTo>
                    <a:pt x="1064" y="1380"/>
                  </a:lnTo>
                  <a:lnTo>
                    <a:pt x="1067" y="1392"/>
                  </a:lnTo>
                  <a:lnTo>
                    <a:pt x="1070" y="1414"/>
                  </a:lnTo>
                  <a:lnTo>
                    <a:pt x="1073" y="1389"/>
                  </a:lnTo>
                  <a:lnTo>
                    <a:pt x="1076" y="1379"/>
                  </a:lnTo>
                  <a:lnTo>
                    <a:pt x="1079" y="1405"/>
                  </a:lnTo>
                  <a:lnTo>
                    <a:pt x="1083" y="1403"/>
                  </a:lnTo>
                  <a:lnTo>
                    <a:pt x="1086" y="1401"/>
                  </a:lnTo>
                  <a:lnTo>
                    <a:pt x="1089" y="1412"/>
                  </a:lnTo>
                  <a:lnTo>
                    <a:pt x="1092" y="1391"/>
                  </a:lnTo>
                  <a:lnTo>
                    <a:pt x="1095" y="1419"/>
                  </a:lnTo>
                  <a:lnTo>
                    <a:pt x="1098" y="1382"/>
                  </a:lnTo>
                  <a:lnTo>
                    <a:pt x="1102" y="1390"/>
                  </a:lnTo>
                  <a:lnTo>
                    <a:pt x="1105" y="1386"/>
                  </a:lnTo>
                  <a:lnTo>
                    <a:pt x="1108" y="1385"/>
                  </a:lnTo>
                  <a:lnTo>
                    <a:pt x="1111" y="1441"/>
                  </a:lnTo>
                  <a:lnTo>
                    <a:pt x="1114" y="1429"/>
                  </a:lnTo>
                  <a:lnTo>
                    <a:pt x="1117" y="1382"/>
                  </a:lnTo>
                  <a:lnTo>
                    <a:pt x="1121" y="1366"/>
                  </a:lnTo>
                  <a:lnTo>
                    <a:pt x="1124" y="1397"/>
                  </a:lnTo>
                  <a:lnTo>
                    <a:pt x="1127" y="1376"/>
                  </a:lnTo>
                  <a:lnTo>
                    <a:pt x="1130" y="1387"/>
                  </a:lnTo>
                  <a:lnTo>
                    <a:pt x="1133" y="1370"/>
                  </a:lnTo>
                  <a:lnTo>
                    <a:pt x="1136" y="1404"/>
                  </a:lnTo>
                  <a:lnTo>
                    <a:pt x="1140" y="1418"/>
                  </a:lnTo>
                  <a:lnTo>
                    <a:pt x="1143" y="1381"/>
                  </a:lnTo>
                  <a:lnTo>
                    <a:pt x="1146" y="1411"/>
                  </a:lnTo>
                  <a:lnTo>
                    <a:pt x="1149" y="1372"/>
                  </a:lnTo>
                  <a:lnTo>
                    <a:pt x="1152" y="1398"/>
                  </a:lnTo>
                  <a:lnTo>
                    <a:pt x="1155" y="1409"/>
                  </a:lnTo>
                  <a:lnTo>
                    <a:pt x="1159" y="1387"/>
                  </a:lnTo>
                  <a:lnTo>
                    <a:pt x="1162" y="1390"/>
                  </a:lnTo>
                  <a:lnTo>
                    <a:pt x="1165" y="1403"/>
                  </a:lnTo>
                  <a:lnTo>
                    <a:pt x="1168" y="1390"/>
                  </a:lnTo>
                  <a:lnTo>
                    <a:pt x="1171" y="1423"/>
                  </a:lnTo>
                  <a:lnTo>
                    <a:pt x="1174" y="1396"/>
                  </a:lnTo>
                  <a:lnTo>
                    <a:pt x="1178" y="1378"/>
                  </a:lnTo>
                  <a:lnTo>
                    <a:pt x="1181" y="1421"/>
                  </a:lnTo>
                  <a:lnTo>
                    <a:pt x="1184" y="1382"/>
                  </a:lnTo>
                  <a:lnTo>
                    <a:pt x="1187" y="1380"/>
                  </a:lnTo>
                  <a:lnTo>
                    <a:pt x="1190" y="1424"/>
                  </a:lnTo>
                  <a:lnTo>
                    <a:pt x="1193" y="1387"/>
                  </a:lnTo>
                  <a:lnTo>
                    <a:pt x="1196" y="1381"/>
                  </a:lnTo>
                  <a:lnTo>
                    <a:pt x="1200" y="1414"/>
                  </a:lnTo>
                  <a:lnTo>
                    <a:pt x="1203" y="1401"/>
                  </a:lnTo>
                  <a:lnTo>
                    <a:pt x="1206" y="1379"/>
                  </a:lnTo>
                  <a:lnTo>
                    <a:pt x="1209" y="1409"/>
                  </a:lnTo>
                  <a:lnTo>
                    <a:pt x="1212" y="1387"/>
                  </a:lnTo>
                  <a:lnTo>
                    <a:pt x="1215" y="1403"/>
                  </a:lnTo>
                  <a:lnTo>
                    <a:pt x="1219" y="1384"/>
                  </a:lnTo>
                  <a:lnTo>
                    <a:pt x="1222" y="1398"/>
                  </a:lnTo>
                  <a:lnTo>
                    <a:pt x="1225" y="1397"/>
                  </a:lnTo>
                  <a:lnTo>
                    <a:pt x="1228" y="1389"/>
                  </a:lnTo>
                  <a:lnTo>
                    <a:pt x="1231" y="1400"/>
                  </a:lnTo>
                  <a:lnTo>
                    <a:pt x="1234" y="1395"/>
                  </a:lnTo>
                  <a:lnTo>
                    <a:pt x="1238" y="1396"/>
                  </a:lnTo>
                  <a:lnTo>
                    <a:pt x="1241" y="1395"/>
                  </a:lnTo>
                  <a:lnTo>
                    <a:pt x="1244" y="1398"/>
                  </a:lnTo>
                  <a:lnTo>
                    <a:pt x="1247" y="1394"/>
                  </a:lnTo>
                  <a:lnTo>
                    <a:pt x="1250" y="1395"/>
                  </a:lnTo>
                  <a:lnTo>
                    <a:pt x="1253" y="1388"/>
                  </a:lnTo>
                  <a:lnTo>
                    <a:pt x="1257" y="1396"/>
                  </a:lnTo>
                  <a:lnTo>
                    <a:pt x="1260" y="1394"/>
                  </a:lnTo>
                  <a:lnTo>
                    <a:pt x="1263" y="1392"/>
                  </a:lnTo>
                  <a:lnTo>
                    <a:pt x="1266" y="1394"/>
                  </a:lnTo>
                  <a:lnTo>
                    <a:pt x="1269" y="1394"/>
                  </a:lnTo>
                  <a:lnTo>
                    <a:pt x="1272" y="1395"/>
                  </a:lnTo>
                  <a:lnTo>
                    <a:pt x="1276" y="1397"/>
                  </a:lnTo>
                  <a:lnTo>
                    <a:pt x="1279" y="1395"/>
                  </a:lnTo>
                  <a:lnTo>
                    <a:pt x="1282" y="1389"/>
                  </a:lnTo>
                  <a:lnTo>
                    <a:pt x="1285" y="1399"/>
                  </a:lnTo>
                  <a:lnTo>
                    <a:pt x="1288" y="1397"/>
                  </a:lnTo>
                  <a:lnTo>
                    <a:pt x="1291" y="1397"/>
                  </a:lnTo>
                  <a:lnTo>
                    <a:pt x="1295" y="1395"/>
                  </a:lnTo>
                  <a:lnTo>
                    <a:pt x="1298" y="1397"/>
                  </a:lnTo>
                  <a:lnTo>
                    <a:pt x="1301" y="1396"/>
                  </a:lnTo>
                  <a:lnTo>
                    <a:pt x="1304" y="1397"/>
                  </a:lnTo>
                  <a:lnTo>
                    <a:pt x="1307" y="1395"/>
                  </a:lnTo>
                  <a:lnTo>
                    <a:pt x="1310" y="1394"/>
                  </a:lnTo>
                  <a:lnTo>
                    <a:pt x="1314" y="1396"/>
                  </a:lnTo>
                  <a:lnTo>
                    <a:pt x="1317" y="1395"/>
                  </a:lnTo>
                  <a:lnTo>
                    <a:pt x="1320" y="1396"/>
                  </a:lnTo>
                  <a:lnTo>
                    <a:pt x="1323" y="1396"/>
                  </a:lnTo>
                  <a:lnTo>
                    <a:pt x="1326" y="1394"/>
                  </a:lnTo>
                  <a:lnTo>
                    <a:pt x="1329" y="1396"/>
                  </a:lnTo>
                  <a:lnTo>
                    <a:pt x="1333" y="1396"/>
                  </a:lnTo>
                  <a:lnTo>
                    <a:pt x="1336" y="1398"/>
                  </a:lnTo>
                  <a:lnTo>
                    <a:pt x="1339" y="1395"/>
                  </a:lnTo>
                  <a:lnTo>
                    <a:pt x="1342" y="1393"/>
                  </a:lnTo>
                  <a:lnTo>
                    <a:pt x="1345" y="1397"/>
                  </a:lnTo>
                  <a:lnTo>
                    <a:pt x="1348" y="1397"/>
                  </a:lnTo>
                  <a:lnTo>
                    <a:pt x="1352" y="1394"/>
                  </a:lnTo>
                  <a:lnTo>
                    <a:pt x="1355" y="1395"/>
                  </a:lnTo>
                  <a:lnTo>
                    <a:pt x="1358" y="1396"/>
                  </a:lnTo>
                  <a:lnTo>
                    <a:pt x="1361" y="1396"/>
                  </a:lnTo>
                  <a:lnTo>
                    <a:pt x="1364" y="1395"/>
                  </a:lnTo>
                  <a:lnTo>
                    <a:pt x="1367" y="1396"/>
                  </a:lnTo>
                  <a:lnTo>
                    <a:pt x="1371" y="1396"/>
                  </a:lnTo>
                  <a:lnTo>
                    <a:pt x="1374" y="1396"/>
                  </a:lnTo>
                  <a:lnTo>
                    <a:pt x="1377" y="1396"/>
                  </a:lnTo>
                  <a:lnTo>
                    <a:pt x="1380" y="1396"/>
                  </a:lnTo>
                  <a:lnTo>
                    <a:pt x="1383" y="1394"/>
                  </a:lnTo>
                  <a:lnTo>
                    <a:pt x="1386" y="1397"/>
                  </a:lnTo>
                  <a:lnTo>
                    <a:pt x="1390" y="1396"/>
                  </a:lnTo>
                  <a:lnTo>
                    <a:pt x="1393" y="1396"/>
                  </a:lnTo>
                  <a:lnTo>
                    <a:pt x="1396" y="1395"/>
                  </a:lnTo>
                  <a:lnTo>
                    <a:pt x="1399" y="1396"/>
                  </a:lnTo>
                  <a:lnTo>
                    <a:pt x="1402" y="1395"/>
                  </a:lnTo>
                  <a:lnTo>
                    <a:pt x="1405" y="1394"/>
                  </a:lnTo>
                  <a:lnTo>
                    <a:pt x="1409" y="1398"/>
                  </a:lnTo>
                  <a:lnTo>
                    <a:pt x="1412" y="1395"/>
                  </a:lnTo>
                  <a:lnTo>
                    <a:pt x="1415" y="1396"/>
                  </a:lnTo>
                  <a:lnTo>
                    <a:pt x="1418" y="1395"/>
                  </a:lnTo>
                  <a:lnTo>
                    <a:pt x="1421" y="1396"/>
                  </a:lnTo>
                  <a:lnTo>
                    <a:pt x="1424" y="1396"/>
                  </a:lnTo>
                  <a:lnTo>
                    <a:pt x="1428" y="1396"/>
                  </a:lnTo>
                  <a:lnTo>
                    <a:pt x="1431" y="1395"/>
                  </a:lnTo>
                  <a:lnTo>
                    <a:pt x="1434" y="1395"/>
                  </a:lnTo>
                  <a:lnTo>
                    <a:pt x="1437" y="1396"/>
                  </a:lnTo>
                  <a:lnTo>
                    <a:pt x="1440" y="1397"/>
                  </a:lnTo>
                  <a:lnTo>
                    <a:pt x="1443" y="1396"/>
                  </a:lnTo>
                  <a:lnTo>
                    <a:pt x="1446" y="1396"/>
                  </a:lnTo>
                  <a:lnTo>
                    <a:pt x="1450" y="1396"/>
                  </a:lnTo>
                  <a:lnTo>
                    <a:pt x="1453" y="1397"/>
                  </a:lnTo>
                  <a:lnTo>
                    <a:pt x="1456" y="1397"/>
                  </a:lnTo>
                  <a:lnTo>
                    <a:pt x="1459" y="1395"/>
                  </a:lnTo>
                  <a:lnTo>
                    <a:pt x="1462" y="1395"/>
                  </a:lnTo>
                  <a:lnTo>
                    <a:pt x="1465" y="1395"/>
                  </a:lnTo>
                  <a:lnTo>
                    <a:pt x="1469" y="1394"/>
                  </a:lnTo>
                  <a:lnTo>
                    <a:pt x="1472" y="1396"/>
                  </a:lnTo>
                  <a:lnTo>
                    <a:pt x="1475" y="1396"/>
                  </a:lnTo>
                  <a:lnTo>
                    <a:pt x="1478" y="1396"/>
                  </a:lnTo>
                  <a:lnTo>
                    <a:pt x="1481" y="1396"/>
                  </a:lnTo>
                  <a:lnTo>
                    <a:pt x="1484" y="1396"/>
                  </a:lnTo>
                  <a:lnTo>
                    <a:pt x="1488" y="1396"/>
                  </a:lnTo>
                  <a:lnTo>
                    <a:pt x="1491" y="1396"/>
                  </a:lnTo>
                  <a:lnTo>
                    <a:pt x="1494" y="1395"/>
                  </a:lnTo>
                  <a:lnTo>
                    <a:pt x="1497" y="1397"/>
                  </a:lnTo>
                  <a:lnTo>
                    <a:pt x="1500" y="1395"/>
                  </a:lnTo>
                  <a:lnTo>
                    <a:pt x="1503" y="1398"/>
                  </a:lnTo>
                  <a:lnTo>
                    <a:pt x="1507" y="1396"/>
                  </a:lnTo>
                  <a:lnTo>
                    <a:pt x="1510" y="1397"/>
                  </a:lnTo>
                  <a:lnTo>
                    <a:pt x="1513" y="1395"/>
                  </a:lnTo>
                  <a:lnTo>
                    <a:pt x="1516" y="1397"/>
                  </a:lnTo>
                  <a:lnTo>
                    <a:pt x="1519" y="1396"/>
                  </a:lnTo>
                  <a:lnTo>
                    <a:pt x="1522" y="1396"/>
                  </a:lnTo>
                  <a:lnTo>
                    <a:pt x="1526" y="1395"/>
                  </a:lnTo>
                  <a:lnTo>
                    <a:pt x="1529" y="1397"/>
                  </a:lnTo>
                  <a:lnTo>
                    <a:pt x="1532" y="1397"/>
                  </a:lnTo>
                  <a:lnTo>
                    <a:pt x="1535" y="1396"/>
                  </a:lnTo>
                  <a:lnTo>
                    <a:pt x="1538" y="1395"/>
                  </a:lnTo>
                  <a:lnTo>
                    <a:pt x="1541" y="1396"/>
                  </a:lnTo>
                  <a:lnTo>
                    <a:pt x="1545" y="1397"/>
                  </a:lnTo>
                  <a:lnTo>
                    <a:pt x="1548" y="1396"/>
                  </a:lnTo>
                  <a:lnTo>
                    <a:pt x="1551" y="1396"/>
                  </a:lnTo>
                  <a:lnTo>
                    <a:pt x="1554" y="1396"/>
                  </a:lnTo>
                  <a:lnTo>
                    <a:pt x="1557" y="1397"/>
                  </a:lnTo>
                  <a:lnTo>
                    <a:pt x="1560" y="1396"/>
                  </a:lnTo>
                  <a:lnTo>
                    <a:pt x="1564" y="1396"/>
                  </a:lnTo>
                  <a:lnTo>
                    <a:pt x="1567" y="1395"/>
                  </a:lnTo>
                  <a:lnTo>
                    <a:pt x="1570" y="1395"/>
                  </a:lnTo>
                  <a:lnTo>
                    <a:pt x="1573" y="1395"/>
                  </a:lnTo>
                  <a:lnTo>
                    <a:pt x="1576" y="1397"/>
                  </a:lnTo>
                  <a:lnTo>
                    <a:pt x="1579" y="1396"/>
                  </a:lnTo>
                  <a:lnTo>
                    <a:pt x="1583" y="1395"/>
                  </a:lnTo>
                  <a:lnTo>
                    <a:pt x="1586" y="1397"/>
                  </a:lnTo>
                  <a:lnTo>
                    <a:pt x="1589" y="1395"/>
                  </a:lnTo>
                  <a:lnTo>
                    <a:pt x="1592" y="1396"/>
                  </a:lnTo>
                  <a:lnTo>
                    <a:pt x="1595" y="1395"/>
                  </a:lnTo>
                  <a:lnTo>
                    <a:pt x="1598" y="1394"/>
                  </a:lnTo>
                  <a:lnTo>
                    <a:pt x="1602" y="1397"/>
                  </a:lnTo>
                  <a:lnTo>
                    <a:pt x="1605" y="1394"/>
                  </a:lnTo>
                  <a:lnTo>
                    <a:pt x="1608" y="1397"/>
                  </a:lnTo>
                  <a:lnTo>
                    <a:pt x="1611" y="1394"/>
                  </a:lnTo>
                  <a:lnTo>
                    <a:pt x="1614" y="1396"/>
                  </a:lnTo>
                  <a:lnTo>
                    <a:pt x="1617" y="1397"/>
                  </a:lnTo>
                  <a:lnTo>
                    <a:pt x="1621" y="1394"/>
                  </a:lnTo>
                  <a:lnTo>
                    <a:pt x="1624" y="1397"/>
                  </a:lnTo>
                  <a:lnTo>
                    <a:pt x="1627" y="1396"/>
                  </a:lnTo>
                  <a:lnTo>
                    <a:pt x="1630" y="1395"/>
                  </a:lnTo>
                  <a:lnTo>
                    <a:pt x="1633" y="1395"/>
                  </a:lnTo>
                  <a:lnTo>
                    <a:pt x="1636" y="1393"/>
                  </a:lnTo>
                  <a:lnTo>
                    <a:pt x="1640" y="1398"/>
                  </a:lnTo>
                  <a:lnTo>
                    <a:pt x="1643" y="1397"/>
                  </a:lnTo>
                  <a:lnTo>
                    <a:pt x="1646" y="1394"/>
                  </a:lnTo>
                  <a:lnTo>
                    <a:pt x="1649" y="1394"/>
                  </a:lnTo>
                  <a:lnTo>
                    <a:pt x="1652" y="1397"/>
                  </a:lnTo>
                  <a:lnTo>
                    <a:pt x="1655" y="1397"/>
                  </a:lnTo>
                  <a:lnTo>
                    <a:pt x="1659" y="1394"/>
                  </a:lnTo>
                  <a:lnTo>
                    <a:pt x="1662" y="1394"/>
                  </a:lnTo>
                  <a:lnTo>
                    <a:pt x="1665" y="1394"/>
                  </a:lnTo>
                  <a:lnTo>
                    <a:pt x="1668" y="1394"/>
                  </a:lnTo>
                  <a:lnTo>
                    <a:pt x="1671" y="1395"/>
                  </a:lnTo>
                  <a:lnTo>
                    <a:pt x="1674" y="1394"/>
                  </a:lnTo>
                  <a:lnTo>
                    <a:pt x="1678" y="1396"/>
                  </a:lnTo>
                  <a:lnTo>
                    <a:pt x="1681" y="1393"/>
                  </a:lnTo>
                  <a:lnTo>
                    <a:pt x="1684" y="1394"/>
                  </a:lnTo>
                  <a:lnTo>
                    <a:pt x="1687" y="1397"/>
                  </a:lnTo>
                  <a:lnTo>
                    <a:pt x="1690" y="1394"/>
                  </a:lnTo>
                  <a:lnTo>
                    <a:pt x="1693" y="1396"/>
                  </a:lnTo>
                  <a:lnTo>
                    <a:pt x="1696" y="1394"/>
                  </a:lnTo>
                  <a:lnTo>
                    <a:pt x="1700" y="1396"/>
                  </a:lnTo>
                  <a:lnTo>
                    <a:pt x="1703" y="1395"/>
                  </a:lnTo>
                  <a:lnTo>
                    <a:pt x="1706" y="1397"/>
                  </a:lnTo>
                  <a:lnTo>
                    <a:pt x="1709" y="1396"/>
                  </a:lnTo>
                  <a:lnTo>
                    <a:pt x="1712" y="1395"/>
                  </a:lnTo>
                  <a:lnTo>
                    <a:pt x="1715" y="1395"/>
                  </a:lnTo>
                  <a:lnTo>
                    <a:pt x="1719" y="1397"/>
                  </a:lnTo>
                  <a:lnTo>
                    <a:pt x="1722" y="1394"/>
                  </a:lnTo>
                  <a:lnTo>
                    <a:pt x="1725" y="1393"/>
                  </a:lnTo>
                  <a:lnTo>
                    <a:pt x="1728" y="1394"/>
                  </a:lnTo>
                  <a:lnTo>
                    <a:pt x="1731" y="1396"/>
                  </a:lnTo>
                  <a:lnTo>
                    <a:pt x="1734" y="1395"/>
                  </a:lnTo>
                  <a:lnTo>
                    <a:pt x="1738" y="1394"/>
                  </a:lnTo>
                  <a:lnTo>
                    <a:pt x="1741" y="1397"/>
                  </a:lnTo>
                  <a:lnTo>
                    <a:pt x="1744" y="1397"/>
                  </a:lnTo>
                  <a:lnTo>
                    <a:pt x="1747" y="1398"/>
                  </a:lnTo>
                  <a:lnTo>
                    <a:pt x="1750" y="1395"/>
                  </a:lnTo>
                  <a:lnTo>
                    <a:pt x="1753" y="1396"/>
                  </a:lnTo>
                  <a:lnTo>
                    <a:pt x="1757" y="1397"/>
                  </a:lnTo>
                  <a:lnTo>
                    <a:pt x="1760" y="1397"/>
                  </a:lnTo>
                  <a:lnTo>
                    <a:pt x="1763" y="1397"/>
                  </a:lnTo>
                  <a:lnTo>
                    <a:pt x="1766" y="1396"/>
                  </a:lnTo>
                  <a:lnTo>
                    <a:pt x="1769" y="1398"/>
                  </a:lnTo>
                  <a:lnTo>
                    <a:pt x="1772" y="1396"/>
                  </a:lnTo>
                  <a:lnTo>
                    <a:pt x="1776" y="1398"/>
                  </a:lnTo>
                  <a:lnTo>
                    <a:pt x="1779" y="1394"/>
                  </a:lnTo>
                  <a:lnTo>
                    <a:pt x="1782" y="1395"/>
                  </a:lnTo>
                  <a:lnTo>
                    <a:pt x="1785" y="1394"/>
                  </a:lnTo>
                  <a:lnTo>
                    <a:pt x="1788" y="1395"/>
                  </a:lnTo>
                  <a:lnTo>
                    <a:pt x="1791" y="1395"/>
                  </a:lnTo>
                  <a:lnTo>
                    <a:pt x="1795" y="1397"/>
                  </a:lnTo>
                  <a:lnTo>
                    <a:pt x="1798" y="1395"/>
                  </a:lnTo>
                  <a:lnTo>
                    <a:pt x="1801" y="1396"/>
                  </a:lnTo>
                  <a:lnTo>
                    <a:pt x="1804" y="1397"/>
                  </a:lnTo>
                  <a:lnTo>
                    <a:pt x="1807" y="1397"/>
                  </a:lnTo>
                  <a:lnTo>
                    <a:pt x="1810" y="1395"/>
                  </a:lnTo>
                  <a:lnTo>
                    <a:pt x="1814" y="1394"/>
                  </a:lnTo>
                  <a:lnTo>
                    <a:pt x="1817" y="1397"/>
                  </a:lnTo>
                  <a:lnTo>
                    <a:pt x="1820" y="1398"/>
                  </a:lnTo>
                  <a:lnTo>
                    <a:pt x="1823" y="1397"/>
                  </a:lnTo>
                  <a:lnTo>
                    <a:pt x="1826" y="1394"/>
                  </a:lnTo>
                  <a:lnTo>
                    <a:pt x="1829" y="1397"/>
                  </a:lnTo>
                  <a:lnTo>
                    <a:pt x="1833" y="1396"/>
                  </a:lnTo>
                  <a:lnTo>
                    <a:pt x="1836" y="1395"/>
                  </a:lnTo>
                  <a:lnTo>
                    <a:pt x="1839" y="1396"/>
                  </a:lnTo>
                  <a:lnTo>
                    <a:pt x="1842" y="1397"/>
                  </a:lnTo>
                  <a:lnTo>
                    <a:pt x="1845" y="1397"/>
                  </a:lnTo>
                  <a:lnTo>
                    <a:pt x="1848" y="1395"/>
                  </a:lnTo>
                  <a:lnTo>
                    <a:pt x="1852" y="1394"/>
                  </a:lnTo>
                  <a:lnTo>
                    <a:pt x="1855" y="1396"/>
                  </a:lnTo>
                  <a:lnTo>
                    <a:pt x="1858" y="1396"/>
                  </a:lnTo>
                  <a:lnTo>
                    <a:pt x="1861" y="1396"/>
                  </a:lnTo>
                  <a:lnTo>
                    <a:pt x="1864" y="1394"/>
                  </a:lnTo>
                  <a:lnTo>
                    <a:pt x="1867" y="1397"/>
                  </a:lnTo>
                  <a:lnTo>
                    <a:pt x="1871" y="1396"/>
                  </a:lnTo>
                  <a:lnTo>
                    <a:pt x="1874" y="1395"/>
                  </a:lnTo>
                  <a:lnTo>
                    <a:pt x="1877" y="1394"/>
                  </a:lnTo>
                  <a:lnTo>
                    <a:pt x="1880" y="1394"/>
                  </a:lnTo>
                  <a:lnTo>
                    <a:pt x="1883" y="1398"/>
                  </a:lnTo>
                  <a:lnTo>
                    <a:pt x="1886" y="1394"/>
                  </a:lnTo>
                  <a:lnTo>
                    <a:pt x="1890" y="1395"/>
                  </a:lnTo>
                  <a:lnTo>
                    <a:pt x="1893" y="1395"/>
                  </a:lnTo>
                  <a:lnTo>
                    <a:pt x="1896" y="1395"/>
                  </a:lnTo>
                  <a:lnTo>
                    <a:pt x="1899" y="1396"/>
                  </a:lnTo>
                  <a:lnTo>
                    <a:pt x="1902" y="1397"/>
                  </a:lnTo>
                  <a:lnTo>
                    <a:pt x="1905" y="1398"/>
                  </a:lnTo>
                  <a:lnTo>
                    <a:pt x="1909" y="1397"/>
                  </a:lnTo>
                  <a:lnTo>
                    <a:pt x="1912" y="1394"/>
                  </a:lnTo>
                  <a:lnTo>
                    <a:pt x="1915" y="1397"/>
                  </a:lnTo>
                  <a:lnTo>
                    <a:pt x="1918" y="1395"/>
                  </a:lnTo>
                  <a:lnTo>
                    <a:pt x="1921" y="1396"/>
                  </a:lnTo>
                  <a:lnTo>
                    <a:pt x="1924" y="1395"/>
                  </a:lnTo>
                  <a:lnTo>
                    <a:pt x="1928" y="1395"/>
                  </a:lnTo>
                  <a:lnTo>
                    <a:pt x="1931" y="1397"/>
                  </a:lnTo>
                  <a:lnTo>
                    <a:pt x="1934" y="1394"/>
                  </a:lnTo>
                  <a:lnTo>
                    <a:pt x="1937" y="1394"/>
                  </a:lnTo>
                  <a:lnTo>
                    <a:pt x="1940" y="1395"/>
                  </a:lnTo>
                  <a:lnTo>
                    <a:pt x="1943" y="1397"/>
                  </a:lnTo>
                  <a:lnTo>
                    <a:pt x="1946" y="1397"/>
                  </a:lnTo>
                  <a:lnTo>
                    <a:pt x="1950" y="1395"/>
                  </a:lnTo>
                  <a:lnTo>
                    <a:pt x="1953" y="1396"/>
                  </a:lnTo>
                  <a:lnTo>
                    <a:pt x="1956" y="1395"/>
                  </a:lnTo>
                  <a:lnTo>
                    <a:pt x="1959" y="1395"/>
                  </a:lnTo>
                  <a:lnTo>
                    <a:pt x="1962" y="1396"/>
                  </a:lnTo>
                  <a:lnTo>
                    <a:pt x="1965" y="1395"/>
                  </a:lnTo>
                  <a:lnTo>
                    <a:pt x="1969" y="1398"/>
                  </a:lnTo>
                  <a:lnTo>
                    <a:pt x="1972" y="1396"/>
                  </a:lnTo>
                  <a:lnTo>
                    <a:pt x="1975" y="1396"/>
                  </a:lnTo>
                  <a:lnTo>
                    <a:pt x="1978" y="1395"/>
                  </a:lnTo>
                  <a:lnTo>
                    <a:pt x="1981" y="1397"/>
                  </a:lnTo>
                  <a:lnTo>
                    <a:pt x="1984" y="1396"/>
                  </a:lnTo>
                  <a:lnTo>
                    <a:pt x="1988" y="1395"/>
                  </a:lnTo>
                  <a:lnTo>
                    <a:pt x="1991" y="1396"/>
                  </a:lnTo>
                  <a:lnTo>
                    <a:pt x="1994" y="1396"/>
                  </a:lnTo>
                  <a:lnTo>
                    <a:pt x="1997" y="1398"/>
                  </a:lnTo>
                  <a:lnTo>
                    <a:pt x="2000" y="1396"/>
                  </a:lnTo>
                  <a:lnTo>
                    <a:pt x="2003" y="1395"/>
                  </a:lnTo>
                  <a:lnTo>
                    <a:pt x="2007" y="1396"/>
                  </a:lnTo>
                  <a:lnTo>
                    <a:pt x="2010" y="1397"/>
                  </a:lnTo>
                  <a:lnTo>
                    <a:pt x="2013" y="1396"/>
                  </a:lnTo>
                  <a:lnTo>
                    <a:pt x="2016" y="1397"/>
                  </a:lnTo>
                  <a:lnTo>
                    <a:pt x="2019" y="1398"/>
                  </a:lnTo>
                  <a:lnTo>
                    <a:pt x="2022" y="1396"/>
                  </a:lnTo>
                  <a:lnTo>
                    <a:pt x="2026" y="1395"/>
                  </a:lnTo>
                  <a:lnTo>
                    <a:pt x="2029" y="1397"/>
                  </a:lnTo>
                  <a:lnTo>
                    <a:pt x="2032" y="1396"/>
                  </a:lnTo>
                  <a:lnTo>
                    <a:pt x="2035" y="1394"/>
                  </a:lnTo>
                  <a:lnTo>
                    <a:pt x="2038" y="1396"/>
                  </a:lnTo>
                  <a:lnTo>
                    <a:pt x="2041" y="1396"/>
                  </a:lnTo>
                  <a:lnTo>
                    <a:pt x="2045" y="1396"/>
                  </a:lnTo>
                  <a:lnTo>
                    <a:pt x="2048" y="1395"/>
                  </a:lnTo>
                  <a:lnTo>
                    <a:pt x="2051" y="1395"/>
                  </a:lnTo>
                  <a:lnTo>
                    <a:pt x="2054" y="1396"/>
                  </a:lnTo>
                  <a:lnTo>
                    <a:pt x="2057" y="1395"/>
                  </a:lnTo>
                  <a:lnTo>
                    <a:pt x="2060" y="1395"/>
                  </a:lnTo>
                  <a:lnTo>
                    <a:pt x="2064" y="1395"/>
                  </a:lnTo>
                  <a:lnTo>
                    <a:pt x="2067" y="1395"/>
                  </a:lnTo>
                  <a:lnTo>
                    <a:pt x="2070" y="1396"/>
                  </a:lnTo>
                  <a:lnTo>
                    <a:pt x="2073" y="1396"/>
                  </a:lnTo>
                  <a:lnTo>
                    <a:pt x="2076" y="1396"/>
                  </a:lnTo>
                  <a:lnTo>
                    <a:pt x="2079" y="1397"/>
                  </a:lnTo>
                  <a:lnTo>
                    <a:pt x="2083" y="1394"/>
                  </a:lnTo>
                  <a:lnTo>
                    <a:pt x="2086" y="1397"/>
                  </a:lnTo>
                  <a:lnTo>
                    <a:pt x="2089" y="1397"/>
                  </a:lnTo>
                  <a:lnTo>
                    <a:pt x="2092" y="1393"/>
                  </a:lnTo>
                  <a:lnTo>
                    <a:pt x="2095" y="1396"/>
                  </a:lnTo>
                  <a:lnTo>
                    <a:pt x="2098" y="1396"/>
                  </a:lnTo>
                  <a:lnTo>
                    <a:pt x="2102" y="1395"/>
                  </a:lnTo>
                  <a:lnTo>
                    <a:pt x="2105" y="1395"/>
                  </a:lnTo>
                  <a:lnTo>
                    <a:pt x="2108" y="1397"/>
                  </a:lnTo>
                  <a:lnTo>
                    <a:pt x="2111" y="1395"/>
                  </a:lnTo>
                  <a:lnTo>
                    <a:pt x="2114" y="1395"/>
                  </a:lnTo>
                  <a:lnTo>
                    <a:pt x="2117" y="1396"/>
                  </a:lnTo>
                  <a:lnTo>
                    <a:pt x="2121" y="1395"/>
                  </a:lnTo>
                  <a:lnTo>
                    <a:pt x="2124" y="1394"/>
                  </a:lnTo>
                  <a:lnTo>
                    <a:pt x="2127" y="1395"/>
                  </a:lnTo>
                  <a:lnTo>
                    <a:pt x="2130" y="1396"/>
                  </a:lnTo>
                  <a:lnTo>
                    <a:pt x="2133" y="1393"/>
                  </a:lnTo>
                  <a:lnTo>
                    <a:pt x="2136" y="1395"/>
                  </a:lnTo>
                  <a:lnTo>
                    <a:pt x="2140" y="1394"/>
                  </a:lnTo>
                  <a:lnTo>
                    <a:pt x="2143" y="1398"/>
                  </a:lnTo>
                  <a:lnTo>
                    <a:pt x="2146" y="1397"/>
                  </a:lnTo>
                  <a:lnTo>
                    <a:pt x="2149" y="1397"/>
                  </a:lnTo>
                  <a:lnTo>
                    <a:pt x="2152" y="1394"/>
                  </a:lnTo>
                  <a:lnTo>
                    <a:pt x="2155" y="1396"/>
                  </a:lnTo>
                  <a:lnTo>
                    <a:pt x="2159" y="1396"/>
                  </a:lnTo>
                  <a:lnTo>
                    <a:pt x="2162" y="1395"/>
                  </a:lnTo>
                  <a:lnTo>
                    <a:pt x="2165" y="1393"/>
                  </a:lnTo>
                  <a:lnTo>
                    <a:pt x="2168" y="1395"/>
                  </a:lnTo>
                  <a:lnTo>
                    <a:pt x="2171" y="1398"/>
                  </a:lnTo>
                  <a:lnTo>
                    <a:pt x="2174" y="1393"/>
                  </a:lnTo>
                  <a:lnTo>
                    <a:pt x="2178" y="1398"/>
                  </a:lnTo>
                  <a:lnTo>
                    <a:pt x="2181" y="1396"/>
                  </a:lnTo>
                  <a:lnTo>
                    <a:pt x="2184" y="1391"/>
                  </a:lnTo>
                  <a:lnTo>
                    <a:pt x="2187" y="1401"/>
                  </a:lnTo>
                  <a:lnTo>
                    <a:pt x="2190" y="1395"/>
                  </a:lnTo>
                  <a:lnTo>
                    <a:pt x="2193" y="1396"/>
                  </a:lnTo>
                  <a:lnTo>
                    <a:pt x="2196" y="1401"/>
                  </a:lnTo>
                  <a:lnTo>
                    <a:pt x="2200" y="1394"/>
                  </a:lnTo>
                  <a:lnTo>
                    <a:pt x="2203" y="1395"/>
                  </a:lnTo>
                  <a:lnTo>
                    <a:pt x="2206" y="1400"/>
                  </a:lnTo>
                  <a:lnTo>
                    <a:pt x="2209" y="1393"/>
                  </a:lnTo>
                  <a:lnTo>
                    <a:pt x="2212" y="1406"/>
                  </a:lnTo>
                  <a:lnTo>
                    <a:pt x="2215" y="1397"/>
                  </a:lnTo>
                  <a:lnTo>
                    <a:pt x="2219" y="1378"/>
                  </a:lnTo>
                  <a:lnTo>
                    <a:pt x="2222" y="1383"/>
                  </a:lnTo>
                  <a:lnTo>
                    <a:pt x="2225" y="1379"/>
                  </a:lnTo>
                  <a:lnTo>
                    <a:pt x="2228" y="1387"/>
                  </a:lnTo>
                  <a:lnTo>
                    <a:pt x="2231" y="1377"/>
                  </a:lnTo>
                  <a:lnTo>
                    <a:pt x="2234" y="1424"/>
                  </a:lnTo>
                  <a:lnTo>
                    <a:pt x="2238" y="1385"/>
                  </a:lnTo>
                  <a:lnTo>
                    <a:pt x="2241" y="1402"/>
                  </a:lnTo>
                  <a:lnTo>
                    <a:pt x="2244" y="1401"/>
                  </a:lnTo>
                  <a:lnTo>
                    <a:pt x="2247" y="1388"/>
                  </a:lnTo>
                  <a:lnTo>
                    <a:pt x="2250" y="1398"/>
                  </a:lnTo>
                  <a:lnTo>
                    <a:pt x="2253" y="1367"/>
                  </a:lnTo>
                  <a:lnTo>
                    <a:pt x="2257" y="1388"/>
                  </a:lnTo>
                  <a:lnTo>
                    <a:pt x="2260" y="1427"/>
                  </a:lnTo>
                  <a:lnTo>
                    <a:pt x="2263" y="1392"/>
                  </a:lnTo>
                  <a:lnTo>
                    <a:pt x="2266" y="1414"/>
                  </a:lnTo>
                  <a:lnTo>
                    <a:pt x="2269" y="1358"/>
                  </a:lnTo>
                  <a:lnTo>
                    <a:pt x="2272" y="1367"/>
                  </a:lnTo>
                  <a:lnTo>
                    <a:pt x="2276" y="1396"/>
                  </a:lnTo>
                  <a:lnTo>
                    <a:pt x="2279" y="1403"/>
                  </a:lnTo>
                  <a:lnTo>
                    <a:pt x="2282" y="1386"/>
                  </a:lnTo>
                  <a:lnTo>
                    <a:pt x="2285" y="1418"/>
                  </a:lnTo>
                  <a:lnTo>
                    <a:pt x="2288" y="1385"/>
                  </a:lnTo>
                  <a:lnTo>
                    <a:pt x="2291" y="1398"/>
                  </a:lnTo>
                  <a:lnTo>
                    <a:pt x="2295" y="1376"/>
                  </a:lnTo>
                  <a:lnTo>
                    <a:pt x="2298" y="1419"/>
                  </a:lnTo>
                  <a:lnTo>
                    <a:pt x="2301" y="1383"/>
                  </a:lnTo>
                  <a:lnTo>
                    <a:pt x="2304" y="1404"/>
                  </a:lnTo>
                  <a:lnTo>
                    <a:pt x="2307" y="1371"/>
                  </a:lnTo>
                  <a:lnTo>
                    <a:pt x="2310" y="1377"/>
                  </a:lnTo>
                  <a:lnTo>
                    <a:pt x="2314" y="1386"/>
                  </a:lnTo>
                  <a:lnTo>
                    <a:pt x="2317" y="1395"/>
                  </a:lnTo>
                  <a:lnTo>
                    <a:pt x="2320" y="1380"/>
                  </a:lnTo>
                  <a:lnTo>
                    <a:pt x="2323" y="1392"/>
                  </a:lnTo>
                  <a:lnTo>
                    <a:pt x="2326" y="1393"/>
                  </a:lnTo>
                  <a:lnTo>
                    <a:pt x="2329" y="1425"/>
                  </a:lnTo>
                  <a:lnTo>
                    <a:pt x="2333" y="1381"/>
                  </a:lnTo>
                  <a:lnTo>
                    <a:pt x="2336" y="1399"/>
                  </a:lnTo>
                  <a:lnTo>
                    <a:pt x="2339" y="1407"/>
                  </a:lnTo>
                  <a:lnTo>
                    <a:pt x="2342" y="1391"/>
                  </a:lnTo>
                  <a:lnTo>
                    <a:pt x="2345" y="1407"/>
                  </a:lnTo>
                  <a:lnTo>
                    <a:pt x="2348" y="1378"/>
                  </a:lnTo>
                  <a:lnTo>
                    <a:pt x="2352" y="1406"/>
                  </a:lnTo>
                  <a:lnTo>
                    <a:pt x="2355" y="1421"/>
                  </a:lnTo>
                  <a:lnTo>
                    <a:pt x="2358" y="1427"/>
                  </a:lnTo>
                  <a:lnTo>
                    <a:pt x="2361" y="1393"/>
                  </a:lnTo>
                  <a:lnTo>
                    <a:pt x="2364" y="1415"/>
                  </a:lnTo>
                  <a:lnTo>
                    <a:pt x="2367" y="1394"/>
                  </a:lnTo>
                  <a:lnTo>
                    <a:pt x="2371" y="1385"/>
                  </a:lnTo>
                  <a:lnTo>
                    <a:pt x="2374" y="1393"/>
                  </a:lnTo>
                  <a:lnTo>
                    <a:pt x="2377" y="1373"/>
                  </a:lnTo>
                  <a:lnTo>
                    <a:pt x="2380" y="1401"/>
                  </a:lnTo>
                  <a:lnTo>
                    <a:pt x="2383" y="1399"/>
                  </a:lnTo>
                  <a:lnTo>
                    <a:pt x="2386" y="1405"/>
                  </a:lnTo>
                  <a:lnTo>
                    <a:pt x="2390" y="1381"/>
                  </a:lnTo>
                  <a:lnTo>
                    <a:pt x="2393" y="1377"/>
                  </a:lnTo>
                  <a:lnTo>
                    <a:pt x="2396" y="1427"/>
                  </a:lnTo>
                  <a:lnTo>
                    <a:pt x="2399" y="1375"/>
                  </a:lnTo>
                  <a:lnTo>
                    <a:pt x="2402" y="1384"/>
                  </a:lnTo>
                  <a:lnTo>
                    <a:pt x="2405" y="1411"/>
                  </a:lnTo>
                  <a:lnTo>
                    <a:pt x="2409" y="1404"/>
                  </a:lnTo>
                  <a:lnTo>
                    <a:pt x="2412" y="1376"/>
                  </a:lnTo>
                  <a:lnTo>
                    <a:pt x="2415" y="1412"/>
                  </a:lnTo>
                  <a:lnTo>
                    <a:pt x="2418" y="1378"/>
                  </a:lnTo>
                  <a:lnTo>
                    <a:pt x="2421" y="1399"/>
                  </a:lnTo>
                  <a:lnTo>
                    <a:pt x="2424" y="1413"/>
                  </a:lnTo>
                  <a:lnTo>
                    <a:pt x="2428" y="1419"/>
                  </a:lnTo>
                  <a:lnTo>
                    <a:pt x="2431" y="1399"/>
                  </a:lnTo>
                  <a:lnTo>
                    <a:pt x="2434" y="1376"/>
                  </a:lnTo>
                  <a:lnTo>
                    <a:pt x="2437" y="1390"/>
                  </a:lnTo>
                  <a:lnTo>
                    <a:pt x="2440" y="1395"/>
                  </a:lnTo>
                  <a:lnTo>
                    <a:pt x="2443" y="1429"/>
                  </a:lnTo>
                  <a:lnTo>
                    <a:pt x="2446" y="1375"/>
                  </a:lnTo>
                  <a:lnTo>
                    <a:pt x="2450" y="1415"/>
                  </a:lnTo>
                  <a:lnTo>
                    <a:pt x="2453" y="1378"/>
                  </a:lnTo>
                  <a:lnTo>
                    <a:pt x="2456" y="1385"/>
                  </a:lnTo>
                  <a:lnTo>
                    <a:pt x="2459" y="1430"/>
                  </a:lnTo>
                  <a:lnTo>
                    <a:pt x="2462" y="1387"/>
                  </a:lnTo>
                  <a:lnTo>
                    <a:pt x="2465" y="1419"/>
                  </a:lnTo>
                  <a:lnTo>
                    <a:pt x="2469" y="1381"/>
                  </a:lnTo>
                  <a:lnTo>
                    <a:pt x="2472" y="1388"/>
                  </a:lnTo>
                  <a:lnTo>
                    <a:pt x="2475" y="1429"/>
                  </a:lnTo>
                  <a:lnTo>
                    <a:pt x="2478" y="1395"/>
                  </a:lnTo>
                  <a:lnTo>
                    <a:pt x="2481" y="1387"/>
                  </a:lnTo>
                  <a:lnTo>
                    <a:pt x="2484" y="1411"/>
                  </a:lnTo>
                  <a:lnTo>
                    <a:pt x="2488" y="1410"/>
                  </a:lnTo>
                  <a:lnTo>
                    <a:pt x="2491" y="1414"/>
                  </a:lnTo>
                  <a:lnTo>
                    <a:pt x="2494" y="1411"/>
                  </a:lnTo>
                  <a:lnTo>
                    <a:pt x="2497" y="1391"/>
                  </a:lnTo>
                  <a:lnTo>
                    <a:pt x="2500" y="1383"/>
                  </a:lnTo>
                  <a:lnTo>
                    <a:pt x="2503" y="1415"/>
                  </a:lnTo>
                  <a:lnTo>
                    <a:pt x="2507" y="1399"/>
                  </a:lnTo>
                  <a:lnTo>
                    <a:pt x="2510" y="1434"/>
                  </a:lnTo>
                  <a:lnTo>
                    <a:pt x="2513" y="1363"/>
                  </a:lnTo>
                  <a:lnTo>
                    <a:pt x="2516" y="1402"/>
                  </a:lnTo>
                  <a:lnTo>
                    <a:pt x="2519" y="1405"/>
                  </a:lnTo>
                  <a:lnTo>
                    <a:pt x="2522" y="1381"/>
                  </a:lnTo>
                  <a:lnTo>
                    <a:pt x="2526" y="1435"/>
                  </a:lnTo>
                  <a:lnTo>
                    <a:pt x="2529" y="1369"/>
                  </a:lnTo>
                  <a:lnTo>
                    <a:pt x="2532" y="1393"/>
                  </a:lnTo>
                  <a:lnTo>
                    <a:pt x="2535" y="1382"/>
                  </a:lnTo>
                  <a:lnTo>
                    <a:pt x="2538" y="1408"/>
                  </a:lnTo>
                  <a:lnTo>
                    <a:pt x="2541" y="1398"/>
                  </a:lnTo>
                  <a:lnTo>
                    <a:pt x="2545" y="1413"/>
                  </a:lnTo>
                  <a:lnTo>
                    <a:pt x="2548" y="1431"/>
                  </a:lnTo>
                  <a:lnTo>
                    <a:pt x="2551" y="1361"/>
                  </a:lnTo>
                  <a:lnTo>
                    <a:pt x="2554" y="1365"/>
                  </a:lnTo>
                  <a:lnTo>
                    <a:pt x="2557" y="1387"/>
                  </a:lnTo>
                  <a:lnTo>
                    <a:pt x="2560" y="1297"/>
                  </a:lnTo>
                  <a:lnTo>
                    <a:pt x="2564" y="1171"/>
                  </a:lnTo>
                  <a:lnTo>
                    <a:pt x="2567" y="1296"/>
                  </a:lnTo>
                  <a:lnTo>
                    <a:pt x="2570" y="1341"/>
                  </a:lnTo>
                  <a:lnTo>
                    <a:pt x="2573" y="1311"/>
                  </a:lnTo>
                  <a:lnTo>
                    <a:pt x="2576" y="1445"/>
                  </a:lnTo>
                  <a:lnTo>
                    <a:pt x="2579" y="1360"/>
                  </a:lnTo>
                  <a:lnTo>
                    <a:pt x="2583" y="1513"/>
                  </a:lnTo>
                  <a:lnTo>
                    <a:pt x="2586" y="1589"/>
                  </a:lnTo>
                  <a:lnTo>
                    <a:pt x="2589" y="1349"/>
                  </a:lnTo>
                  <a:lnTo>
                    <a:pt x="2592" y="1346"/>
                  </a:lnTo>
                  <a:lnTo>
                    <a:pt x="2595" y="1695"/>
                  </a:lnTo>
                  <a:lnTo>
                    <a:pt x="2598" y="1397"/>
                  </a:lnTo>
                  <a:lnTo>
                    <a:pt x="2602" y="1346"/>
                  </a:lnTo>
                  <a:lnTo>
                    <a:pt x="2605" y="1529"/>
                  </a:lnTo>
                  <a:lnTo>
                    <a:pt x="2608" y="1873"/>
                  </a:lnTo>
                  <a:lnTo>
                    <a:pt x="2611" y="1864"/>
                  </a:lnTo>
                  <a:lnTo>
                    <a:pt x="2614" y="1526"/>
                  </a:lnTo>
                  <a:lnTo>
                    <a:pt x="2617" y="1459"/>
                  </a:lnTo>
                  <a:lnTo>
                    <a:pt x="2621" y="1799"/>
                  </a:lnTo>
                  <a:lnTo>
                    <a:pt x="2624" y="2127"/>
                  </a:lnTo>
                  <a:lnTo>
                    <a:pt x="2627" y="2434"/>
                  </a:lnTo>
                  <a:lnTo>
                    <a:pt x="2630" y="2617"/>
                  </a:lnTo>
                  <a:lnTo>
                    <a:pt x="2633" y="2670"/>
                  </a:lnTo>
                  <a:lnTo>
                    <a:pt x="2636" y="2619"/>
                  </a:lnTo>
                  <a:lnTo>
                    <a:pt x="2640" y="2547"/>
                  </a:lnTo>
                  <a:lnTo>
                    <a:pt x="2643" y="2416"/>
                  </a:lnTo>
                  <a:lnTo>
                    <a:pt x="2646" y="2289"/>
                  </a:lnTo>
                  <a:lnTo>
                    <a:pt x="2649" y="2183"/>
                  </a:lnTo>
                  <a:lnTo>
                    <a:pt x="2652" y="2132"/>
                  </a:lnTo>
                  <a:lnTo>
                    <a:pt x="2655" y="2029"/>
                  </a:lnTo>
                  <a:lnTo>
                    <a:pt x="2659" y="1928"/>
                  </a:lnTo>
                  <a:lnTo>
                    <a:pt x="2662" y="1850"/>
                  </a:lnTo>
                  <a:lnTo>
                    <a:pt x="2665" y="1802"/>
                  </a:lnTo>
                  <a:lnTo>
                    <a:pt x="2668" y="1734"/>
                  </a:lnTo>
                  <a:lnTo>
                    <a:pt x="2671" y="1684"/>
                  </a:lnTo>
                  <a:lnTo>
                    <a:pt x="2674" y="1640"/>
                  </a:lnTo>
                  <a:lnTo>
                    <a:pt x="2678" y="1600"/>
                  </a:lnTo>
                  <a:lnTo>
                    <a:pt x="2681" y="1573"/>
                  </a:lnTo>
                  <a:lnTo>
                    <a:pt x="2684" y="1531"/>
                  </a:lnTo>
                  <a:lnTo>
                    <a:pt x="2687" y="1509"/>
                  </a:lnTo>
                  <a:lnTo>
                    <a:pt x="2690" y="1493"/>
                  </a:lnTo>
                  <a:lnTo>
                    <a:pt x="2693" y="1485"/>
                  </a:lnTo>
                  <a:lnTo>
                    <a:pt x="2696" y="1479"/>
                  </a:lnTo>
                  <a:lnTo>
                    <a:pt x="2700" y="1469"/>
                  </a:lnTo>
                  <a:lnTo>
                    <a:pt x="2703" y="1464"/>
                  </a:lnTo>
                  <a:lnTo>
                    <a:pt x="2706" y="1453"/>
                  </a:lnTo>
                  <a:lnTo>
                    <a:pt x="2709" y="1449"/>
                  </a:lnTo>
                  <a:lnTo>
                    <a:pt x="2712" y="1446"/>
                  </a:lnTo>
                  <a:lnTo>
                    <a:pt x="2715" y="1443"/>
                  </a:lnTo>
                  <a:lnTo>
                    <a:pt x="2719" y="1439"/>
                  </a:lnTo>
                  <a:lnTo>
                    <a:pt x="2722" y="1436"/>
                  </a:lnTo>
                  <a:lnTo>
                    <a:pt x="2725" y="1432"/>
                  </a:lnTo>
                  <a:lnTo>
                    <a:pt x="2728" y="1428"/>
                  </a:lnTo>
                  <a:lnTo>
                    <a:pt x="2731" y="1427"/>
                  </a:lnTo>
                  <a:lnTo>
                    <a:pt x="2734" y="1424"/>
                  </a:lnTo>
                  <a:lnTo>
                    <a:pt x="2738" y="1422"/>
                  </a:lnTo>
                  <a:lnTo>
                    <a:pt x="2741" y="1420"/>
                  </a:lnTo>
                  <a:lnTo>
                    <a:pt x="2744" y="1417"/>
                  </a:lnTo>
                  <a:lnTo>
                    <a:pt x="2747" y="1415"/>
                  </a:lnTo>
                  <a:lnTo>
                    <a:pt x="2750" y="1414"/>
                  </a:lnTo>
                  <a:lnTo>
                    <a:pt x="2753" y="1413"/>
                  </a:lnTo>
                  <a:lnTo>
                    <a:pt x="2757" y="1413"/>
                  </a:lnTo>
                  <a:lnTo>
                    <a:pt x="2760" y="1412"/>
                  </a:lnTo>
                  <a:lnTo>
                    <a:pt x="2763" y="1411"/>
                  </a:lnTo>
                  <a:lnTo>
                    <a:pt x="2766" y="1410"/>
                  </a:lnTo>
                  <a:lnTo>
                    <a:pt x="2769" y="1409"/>
                  </a:lnTo>
                  <a:lnTo>
                    <a:pt x="2772" y="1409"/>
                  </a:lnTo>
                  <a:lnTo>
                    <a:pt x="2776" y="1408"/>
                  </a:lnTo>
                  <a:lnTo>
                    <a:pt x="2779" y="1407"/>
                  </a:lnTo>
                  <a:lnTo>
                    <a:pt x="2782" y="1407"/>
                  </a:lnTo>
                  <a:lnTo>
                    <a:pt x="2785" y="1407"/>
                  </a:lnTo>
                  <a:lnTo>
                    <a:pt x="2788" y="1407"/>
                  </a:lnTo>
                  <a:lnTo>
                    <a:pt x="2791" y="1406"/>
                  </a:lnTo>
                  <a:lnTo>
                    <a:pt x="2795" y="1406"/>
                  </a:lnTo>
                  <a:lnTo>
                    <a:pt x="2798" y="1406"/>
                  </a:lnTo>
                  <a:lnTo>
                    <a:pt x="2801" y="1405"/>
                  </a:lnTo>
                  <a:lnTo>
                    <a:pt x="2804" y="1404"/>
                  </a:lnTo>
                  <a:lnTo>
                    <a:pt x="2807" y="1404"/>
                  </a:lnTo>
                  <a:lnTo>
                    <a:pt x="2810" y="1404"/>
                  </a:lnTo>
                  <a:lnTo>
                    <a:pt x="2814" y="1404"/>
                  </a:lnTo>
                  <a:lnTo>
                    <a:pt x="2817" y="1404"/>
                  </a:lnTo>
                  <a:lnTo>
                    <a:pt x="2820" y="1404"/>
                  </a:lnTo>
                  <a:lnTo>
                    <a:pt x="2823" y="1404"/>
                  </a:lnTo>
                  <a:lnTo>
                    <a:pt x="2826" y="1403"/>
                  </a:lnTo>
                  <a:lnTo>
                    <a:pt x="2829" y="1403"/>
                  </a:lnTo>
                  <a:lnTo>
                    <a:pt x="2833" y="1403"/>
                  </a:lnTo>
                  <a:lnTo>
                    <a:pt x="2836" y="1403"/>
                  </a:lnTo>
                  <a:lnTo>
                    <a:pt x="2839" y="1403"/>
                  </a:lnTo>
                  <a:lnTo>
                    <a:pt x="2842" y="1403"/>
                  </a:lnTo>
                  <a:lnTo>
                    <a:pt x="2845" y="1403"/>
                  </a:lnTo>
                  <a:lnTo>
                    <a:pt x="2848" y="1402"/>
                  </a:lnTo>
                  <a:lnTo>
                    <a:pt x="2852" y="1402"/>
                  </a:lnTo>
                  <a:lnTo>
                    <a:pt x="2855" y="1402"/>
                  </a:lnTo>
                  <a:lnTo>
                    <a:pt x="2858" y="1402"/>
                  </a:lnTo>
                  <a:lnTo>
                    <a:pt x="2861" y="1402"/>
                  </a:lnTo>
                  <a:lnTo>
                    <a:pt x="2864" y="1402"/>
                  </a:lnTo>
                  <a:lnTo>
                    <a:pt x="2867" y="1402"/>
                  </a:lnTo>
                  <a:lnTo>
                    <a:pt x="2871" y="1402"/>
                  </a:lnTo>
                  <a:lnTo>
                    <a:pt x="2874" y="1401"/>
                  </a:lnTo>
                  <a:lnTo>
                    <a:pt x="2877" y="1401"/>
                  </a:lnTo>
                  <a:lnTo>
                    <a:pt x="2880" y="1401"/>
                  </a:lnTo>
                  <a:lnTo>
                    <a:pt x="2883" y="1400"/>
                  </a:lnTo>
                  <a:lnTo>
                    <a:pt x="2886" y="1400"/>
                  </a:lnTo>
                  <a:lnTo>
                    <a:pt x="2890" y="1401"/>
                  </a:lnTo>
                  <a:lnTo>
                    <a:pt x="2893" y="1401"/>
                  </a:lnTo>
                  <a:lnTo>
                    <a:pt x="2896" y="1401"/>
                  </a:lnTo>
                  <a:lnTo>
                    <a:pt x="2899" y="1400"/>
                  </a:lnTo>
                  <a:lnTo>
                    <a:pt x="2902" y="1400"/>
                  </a:lnTo>
                  <a:lnTo>
                    <a:pt x="2905" y="1400"/>
                  </a:lnTo>
                  <a:lnTo>
                    <a:pt x="2909" y="1400"/>
                  </a:lnTo>
                  <a:lnTo>
                    <a:pt x="2912" y="1401"/>
                  </a:lnTo>
                  <a:lnTo>
                    <a:pt x="2915" y="1401"/>
                  </a:lnTo>
                  <a:lnTo>
                    <a:pt x="2918" y="1400"/>
                  </a:lnTo>
                  <a:lnTo>
                    <a:pt x="2921" y="1400"/>
                  </a:lnTo>
                  <a:lnTo>
                    <a:pt x="2924" y="1400"/>
                  </a:lnTo>
                  <a:lnTo>
                    <a:pt x="2928" y="1400"/>
                  </a:lnTo>
                  <a:lnTo>
                    <a:pt x="2931" y="1400"/>
                  </a:lnTo>
                  <a:lnTo>
                    <a:pt x="2934" y="1400"/>
                  </a:lnTo>
                  <a:lnTo>
                    <a:pt x="2937" y="1400"/>
                  </a:lnTo>
                  <a:lnTo>
                    <a:pt x="2940" y="1400"/>
                  </a:lnTo>
                  <a:lnTo>
                    <a:pt x="2943" y="1400"/>
                  </a:lnTo>
                  <a:lnTo>
                    <a:pt x="2946" y="1400"/>
                  </a:lnTo>
                  <a:lnTo>
                    <a:pt x="2950" y="1400"/>
                  </a:lnTo>
                  <a:lnTo>
                    <a:pt x="2953" y="1400"/>
                  </a:lnTo>
                  <a:lnTo>
                    <a:pt x="2956" y="1400"/>
                  </a:lnTo>
                  <a:lnTo>
                    <a:pt x="2959" y="1400"/>
                  </a:lnTo>
                  <a:lnTo>
                    <a:pt x="2962" y="1400"/>
                  </a:lnTo>
                  <a:lnTo>
                    <a:pt x="2965" y="1401"/>
                  </a:lnTo>
                  <a:lnTo>
                    <a:pt x="2969" y="1401"/>
                  </a:lnTo>
                  <a:lnTo>
                    <a:pt x="2972" y="1400"/>
                  </a:lnTo>
                  <a:lnTo>
                    <a:pt x="2975" y="1400"/>
                  </a:lnTo>
                  <a:lnTo>
                    <a:pt x="2978" y="1401"/>
                  </a:lnTo>
                  <a:lnTo>
                    <a:pt x="2981" y="1401"/>
                  </a:lnTo>
                  <a:lnTo>
                    <a:pt x="2984" y="1401"/>
                  </a:lnTo>
                  <a:lnTo>
                    <a:pt x="2988" y="1401"/>
                  </a:lnTo>
                  <a:lnTo>
                    <a:pt x="2991" y="1401"/>
                  </a:lnTo>
                  <a:lnTo>
                    <a:pt x="2994" y="1401"/>
                  </a:lnTo>
                  <a:lnTo>
                    <a:pt x="2997" y="1401"/>
                  </a:lnTo>
                  <a:lnTo>
                    <a:pt x="3000" y="1401"/>
                  </a:lnTo>
                  <a:lnTo>
                    <a:pt x="3003" y="1401"/>
                  </a:lnTo>
                  <a:lnTo>
                    <a:pt x="3007" y="1401"/>
                  </a:lnTo>
                  <a:lnTo>
                    <a:pt x="3010" y="1401"/>
                  </a:lnTo>
                  <a:lnTo>
                    <a:pt x="3013" y="1401"/>
                  </a:lnTo>
                  <a:lnTo>
                    <a:pt x="3016" y="1401"/>
                  </a:lnTo>
                  <a:lnTo>
                    <a:pt x="3019" y="1401"/>
                  </a:lnTo>
                  <a:lnTo>
                    <a:pt x="3022" y="1401"/>
                  </a:lnTo>
                  <a:lnTo>
                    <a:pt x="3026" y="1400"/>
                  </a:lnTo>
                  <a:lnTo>
                    <a:pt x="3029" y="1401"/>
                  </a:lnTo>
                  <a:lnTo>
                    <a:pt x="3032" y="1401"/>
                  </a:lnTo>
                  <a:lnTo>
                    <a:pt x="3035" y="1400"/>
                  </a:lnTo>
                  <a:lnTo>
                    <a:pt x="3038" y="1400"/>
                  </a:lnTo>
                  <a:lnTo>
                    <a:pt x="3041" y="1401"/>
                  </a:lnTo>
                  <a:lnTo>
                    <a:pt x="3045" y="1400"/>
                  </a:lnTo>
                  <a:lnTo>
                    <a:pt x="3048" y="1400"/>
                  </a:lnTo>
                  <a:lnTo>
                    <a:pt x="3051" y="1400"/>
                  </a:lnTo>
                  <a:lnTo>
                    <a:pt x="3054" y="1400"/>
                  </a:lnTo>
                  <a:lnTo>
                    <a:pt x="3057" y="1400"/>
                  </a:lnTo>
                  <a:lnTo>
                    <a:pt x="3060" y="1400"/>
                  </a:lnTo>
                  <a:lnTo>
                    <a:pt x="3064" y="1400"/>
                  </a:lnTo>
                  <a:lnTo>
                    <a:pt x="3067" y="1400"/>
                  </a:lnTo>
                  <a:lnTo>
                    <a:pt x="3070" y="1400"/>
                  </a:lnTo>
                  <a:lnTo>
                    <a:pt x="3073" y="1400"/>
                  </a:lnTo>
                  <a:lnTo>
                    <a:pt x="3076" y="1399"/>
                  </a:lnTo>
                  <a:lnTo>
                    <a:pt x="3079" y="1399"/>
                  </a:lnTo>
                  <a:lnTo>
                    <a:pt x="3083" y="1399"/>
                  </a:lnTo>
                  <a:lnTo>
                    <a:pt x="3086" y="1399"/>
                  </a:lnTo>
                  <a:lnTo>
                    <a:pt x="3089" y="1399"/>
                  </a:lnTo>
                  <a:lnTo>
                    <a:pt x="3092" y="1399"/>
                  </a:lnTo>
                  <a:lnTo>
                    <a:pt x="3095" y="1399"/>
                  </a:lnTo>
                  <a:lnTo>
                    <a:pt x="3098" y="1399"/>
                  </a:lnTo>
                  <a:lnTo>
                    <a:pt x="3102" y="1399"/>
                  </a:lnTo>
                  <a:lnTo>
                    <a:pt x="3105" y="1399"/>
                  </a:lnTo>
                  <a:lnTo>
                    <a:pt x="3108" y="1399"/>
                  </a:lnTo>
                  <a:lnTo>
                    <a:pt x="3111" y="1399"/>
                  </a:lnTo>
                  <a:lnTo>
                    <a:pt x="3114" y="1399"/>
                  </a:lnTo>
                  <a:lnTo>
                    <a:pt x="3117" y="1399"/>
                  </a:lnTo>
                  <a:lnTo>
                    <a:pt x="3121" y="1399"/>
                  </a:lnTo>
                  <a:lnTo>
                    <a:pt x="3124" y="1399"/>
                  </a:lnTo>
                  <a:lnTo>
                    <a:pt x="3127" y="1399"/>
                  </a:lnTo>
                  <a:lnTo>
                    <a:pt x="3130" y="1399"/>
                  </a:lnTo>
                  <a:lnTo>
                    <a:pt x="3133" y="1398"/>
                  </a:lnTo>
                  <a:lnTo>
                    <a:pt x="3136" y="1398"/>
                  </a:lnTo>
                  <a:lnTo>
                    <a:pt x="3140" y="1399"/>
                  </a:lnTo>
                  <a:lnTo>
                    <a:pt x="3143" y="1399"/>
                  </a:lnTo>
                  <a:lnTo>
                    <a:pt x="3146" y="1398"/>
                  </a:lnTo>
                  <a:lnTo>
                    <a:pt x="3149" y="1398"/>
                  </a:lnTo>
                  <a:lnTo>
                    <a:pt x="3152" y="1398"/>
                  </a:lnTo>
                  <a:lnTo>
                    <a:pt x="3155" y="1398"/>
                  </a:lnTo>
                  <a:lnTo>
                    <a:pt x="3159" y="1398"/>
                  </a:lnTo>
                  <a:lnTo>
                    <a:pt x="3162" y="1398"/>
                  </a:lnTo>
                  <a:lnTo>
                    <a:pt x="3165" y="1397"/>
                  </a:lnTo>
                  <a:lnTo>
                    <a:pt x="3168" y="1398"/>
                  </a:lnTo>
                  <a:lnTo>
                    <a:pt x="3171" y="1398"/>
                  </a:lnTo>
                  <a:lnTo>
                    <a:pt x="3174" y="1398"/>
                  </a:lnTo>
                  <a:lnTo>
                    <a:pt x="3178" y="1397"/>
                  </a:lnTo>
                  <a:lnTo>
                    <a:pt x="3181" y="1398"/>
                  </a:lnTo>
                  <a:lnTo>
                    <a:pt x="3184" y="1398"/>
                  </a:lnTo>
                  <a:lnTo>
                    <a:pt x="3187" y="1397"/>
                  </a:lnTo>
                  <a:lnTo>
                    <a:pt x="3190" y="1398"/>
                  </a:lnTo>
                  <a:lnTo>
                    <a:pt x="3193" y="1398"/>
                  </a:lnTo>
                  <a:lnTo>
                    <a:pt x="3196" y="1397"/>
                  </a:lnTo>
                  <a:lnTo>
                    <a:pt x="3200" y="1397"/>
                  </a:lnTo>
                  <a:lnTo>
                    <a:pt x="3203" y="1398"/>
                  </a:lnTo>
                  <a:lnTo>
                    <a:pt x="3206" y="1397"/>
                  </a:lnTo>
                  <a:lnTo>
                    <a:pt x="3209" y="1397"/>
                  </a:lnTo>
                  <a:lnTo>
                    <a:pt x="3212" y="1398"/>
                  </a:lnTo>
                  <a:lnTo>
                    <a:pt x="3215" y="1397"/>
                  </a:lnTo>
                  <a:lnTo>
                    <a:pt x="3219" y="1397"/>
                  </a:lnTo>
                  <a:lnTo>
                    <a:pt x="3222" y="1398"/>
                  </a:lnTo>
                  <a:lnTo>
                    <a:pt x="3225" y="1398"/>
                  </a:lnTo>
                  <a:lnTo>
                    <a:pt x="3228" y="1397"/>
                  </a:lnTo>
                  <a:lnTo>
                    <a:pt x="3231" y="1397"/>
                  </a:lnTo>
                  <a:lnTo>
                    <a:pt x="3234" y="1397"/>
                  </a:lnTo>
                  <a:lnTo>
                    <a:pt x="3238" y="1397"/>
                  </a:lnTo>
                  <a:lnTo>
                    <a:pt x="3241" y="1397"/>
                  </a:lnTo>
                  <a:lnTo>
                    <a:pt x="3244" y="1397"/>
                  </a:lnTo>
                  <a:lnTo>
                    <a:pt x="3247" y="1397"/>
                  </a:lnTo>
                  <a:lnTo>
                    <a:pt x="3250" y="1397"/>
                  </a:lnTo>
                  <a:lnTo>
                    <a:pt x="3253" y="1397"/>
                  </a:lnTo>
                  <a:lnTo>
                    <a:pt x="3257" y="1397"/>
                  </a:lnTo>
                  <a:lnTo>
                    <a:pt x="3260" y="1397"/>
                  </a:lnTo>
                  <a:lnTo>
                    <a:pt x="3263" y="1396"/>
                  </a:lnTo>
                  <a:lnTo>
                    <a:pt x="3266" y="1397"/>
                  </a:lnTo>
                  <a:lnTo>
                    <a:pt x="3269" y="1397"/>
                  </a:lnTo>
                  <a:lnTo>
                    <a:pt x="3272" y="1397"/>
                  </a:lnTo>
                  <a:lnTo>
                    <a:pt x="3276" y="1397"/>
                  </a:lnTo>
                  <a:lnTo>
                    <a:pt x="3279" y="1396"/>
                  </a:lnTo>
                  <a:lnTo>
                    <a:pt x="3282" y="1397"/>
                  </a:lnTo>
                  <a:lnTo>
                    <a:pt x="3285" y="1397"/>
                  </a:lnTo>
                  <a:lnTo>
                    <a:pt x="3288" y="1397"/>
                  </a:lnTo>
                  <a:lnTo>
                    <a:pt x="3291" y="1398"/>
                  </a:lnTo>
                  <a:lnTo>
                    <a:pt x="3295" y="1397"/>
                  </a:lnTo>
                  <a:lnTo>
                    <a:pt x="3298" y="1397"/>
                  </a:lnTo>
                  <a:lnTo>
                    <a:pt x="3301" y="1397"/>
                  </a:lnTo>
                  <a:lnTo>
                    <a:pt x="3304" y="1397"/>
                  </a:lnTo>
                  <a:lnTo>
                    <a:pt x="3307" y="1397"/>
                  </a:lnTo>
                  <a:lnTo>
                    <a:pt x="3310" y="1397"/>
                  </a:lnTo>
                  <a:lnTo>
                    <a:pt x="3314" y="1397"/>
                  </a:lnTo>
                  <a:lnTo>
                    <a:pt x="3317" y="1398"/>
                  </a:lnTo>
                  <a:lnTo>
                    <a:pt x="3320" y="1398"/>
                  </a:lnTo>
                  <a:lnTo>
                    <a:pt x="3323" y="1397"/>
                  </a:lnTo>
                  <a:lnTo>
                    <a:pt x="3326" y="1398"/>
                  </a:lnTo>
                  <a:lnTo>
                    <a:pt x="3329" y="1398"/>
                  </a:lnTo>
                  <a:lnTo>
                    <a:pt x="3333" y="1398"/>
                  </a:lnTo>
                  <a:lnTo>
                    <a:pt x="3336" y="1397"/>
                  </a:lnTo>
                  <a:lnTo>
                    <a:pt x="3339" y="1397"/>
                  </a:lnTo>
                  <a:lnTo>
                    <a:pt x="3342" y="1398"/>
                  </a:lnTo>
                  <a:lnTo>
                    <a:pt x="3345" y="1397"/>
                  </a:lnTo>
                  <a:lnTo>
                    <a:pt x="3348" y="1397"/>
                  </a:lnTo>
                  <a:lnTo>
                    <a:pt x="3352" y="1398"/>
                  </a:lnTo>
                  <a:lnTo>
                    <a:pt x="3355" y="1398"/>
                  </a:lnTo>
                  <a:lnTo>
                    <a:pt x="3358" y="1398"/>
                  </a:lnTo>
                  <a:lnTo>
                    <a:pt x="3361" y="1397"/>
                  </a:lnTo>
                  <a:lnTo>
                    <a:pt x="3364" y="1397"/>
                  </a:lnTo>
                  <a:lnTo>
                    <a:pt x="3367" y="1397"/>
                  </a:lnTo>
                  <a:lnTo>
                    <a:pt x="3371" y="1397"/>
                  </a:lnTo>
                  <a:lnTo>
                    <a:pt x="3374" y="1397"/>
                  </a:lnTo>
                  <a:lnTo>
                    <a:pt x="3377" y="1397"/>
                  </a:lnTo>
                  <a:lnTo>
                    <a:pt x="3380" y="1397"/>
                  </a:lnTo>
                  <a:lnTo>
                    <a:pt x="3383" y="1397"/>
                  </a:lnTo>
                  <a:lnTo>
                    <a:pt x="3386" y="1397"/>
                  </a:lnTo>
                  <a:lnTo>
                    <a:pt x="3390" y="1397"/>
                  </a:lnTo>
                  <a:lnTo>
                    <a:pt x="3393" y="1397"/>
                  </a:lnTo>
                  <a:lnTo>
                    <a:pt x="3396" y="1397"/>
                  </a:lnTo>
                  <a:lnTo>
                    <a:pt x="3399" y="1398"/>
                  </a:lnTo>
                  <a:lnTo>
                    <a:pt x="3402" y="1398"/>
                  </a:lnTo>
                  <a:lnTo>
                    <a:pt x="3405" y="1397"/>
                  </a:lnTo>
                  <a:lnTo>
                    <a:pt x="3409" y="1397"/>
                  </a:lnTo>
                  <a:lnTo>
                    <a:pt x="3412" y="1397"/>
                  </a:lnTo>
                  <a:lnTo>
                    <a:pt x="3415" y="1398"/>
                  </a:lnTo>
                  <a:lnTo>
                    <a:pt x="3418" y="1398"/>
                  </a:lnTo>
                  <a:lnTo>
                    <a:pt x="3421" y="1397"/>
                  </a:lnTo>
                  <a:lnTo>
                    <a:pt x="3424" y="1398"/>
                  </a:lnTo>
                  <a:lnTo>
                    <a:pt x="3428" y="1398"/>
                  </a:lnTo>
                  <a:lnTo>
                    <a:pt x="3431" y="1398"/>
                  </a:lnTo>
                  <a:lnTo>
                    <a:pt x="3434" y="1397"/>
                  </a:lnTo>
                  <a:lnTo>
                    <a:pt x="3437" y="1398"/>
                  </a:lnTo>
                  <a:lnTo>
                    <a:pt x="3440" y="1398"/>
                  </a:lnTo>
                  <a:lnTo>
                    <a:pt x="3443" y="1397"/>
                  </a:lnTo>
                  <a:lnTo>
                    <a:pt x="3446" y="1397"/>
                  </a:lnTo>
                  <a:lnTo>
                    <a:pt x="3450" y="1398"/>
                  </a:lnTo>
                  <a:lnTo>
                    <a:pt x="3453" y="1398"/>
                  </a:lnTo>
                  <a:lnTo>
                    <a:pt x="3456" y="1398"/>
                  </a:lnTo>
                  <a:lnTo>
                    <a:pt x="3459" y="1398"/>
                  </a:lnTo>
                  <a:lnTo>
                    <a:pt x="3462" y="1399"/>
                  </a:lnTo>
                  <a:lnTo>
                    <a:pt x="3465" y="1398"/>
                  </a:lnTo>
                  <a:lnTo>
                    <a:pt x="3469" y="1398"/>
                  </a:lnTo>
                  <a:lnTo>
                    <a:pt x="3472" y="1398"/>
                  </a:lnTo>
                  <a:lnTo>
                    <a:pt x="3475" y="1398"/>
                  </a:lnTo>
                  <a:lnTo>
                    <a:pt x="3478" y="1397"/>
                  </a:lnTo>
                  <a:lnTo>
                    <a:pt x="3481" y="1398"/>
                  </a:lnTo>
                  <a:lnTo>
                    <a:pt x="3484" y="1398"/>
                  </a:lnTo>
                  <a:lnTo>
                    <a:pt x="3488" y="1398"/>
                  </a:lnTo>
                  <a:lnTo>
                    <a:pt x="3491" y="1398"/>
                  </a:lnTo>
                  <a:lnTo>
                    <a:pt x="3494" y="1398"/>
                  </a:lnTo>
                  <a:lnTo>
                    <a:pt x="3497" y="1397"/>
                  </a:lnTo>
                  <a:lnTo>
                    <a:pt x="3500" y="1398"/>
                  </a:lnTo>
                  <a:lnTo>
                    <a:pt x="3503" y="1398"/>
                  </a:lnTo>
                  <a:lnTo>
                    <a:pt x="3507" y="1398"/>
                  </a:lnTo>
                  <a:lnTo>
                    <a:pt x="3510" y="1398"/>
                  </a:lnTo>
                  <a:lnTo>
                    <a:pt x="3513" y="1398"/>
                  </a:lnTo>
                  <a:lnTo>
                    <a:pt x="3516" y="1398"/>
                  </a:lnTo>
                  <a:lnTo>
                    <a:pt x="3519" y="1398"/>
                  </a:lnTo>
                  <a:lnTo>
                    <a:pt x="3522" y="1398"/>
                  </a:lnTo>
                  <a:lnTo>
                    <a:pt x="3526" y="1398"/>
                  </a:lnTo>
                  <a:lnTo>
                    <a:pt x="3529" y="1398"/>
                  </a:lnTo>
                  <a:lnTo>
                    <a:pt x="3532" y="1398"/>
                  </a:lnTo>
                  <a:lnTo>
                    <a:pt x="3535" y="1397"/>
                  </a:lnTo>
                  <a:lnTo>
                    <a:pt x="3538" y="1398"/>
                  </a:lnTo>
                  <a:lnTo>
                    <a:pt x="3541" y="1398"/>
                  </a:lnTo>
                  <a:lnTo>
                    <a:pt x="3545" y="1398"/>
                  </a:lnTo>
                  <a:lnTo>
                    <a:pt x="3548" y="1398"/>
                  </a:lnTo>
                  <a:lnTo>
                    <a:pt x="3551" y="1398"/>
                  </a:lnTo>
                  <a:lnTo>
                    <a:pt x="3554" y="1397"/>
                  </a:lnTo>
                  <a:lnTo>
                    <a:pt x="3557" y="1398"/>
                  </a:lnTo>
                  <a:lnTo>
                    <a:pt x="3560" y="1398"/>
                  </a:lnTo>
                  <a:lnTo>
                    <a:pt x="3564" y="1398"/>
                  </a:lnTo>
                  <a:lnTo>
                    <a:pt x="3567" y="1398"/>
                  </a:lnTo>
                  <a:lnTo>
                    <a:pt x="3570" y="1397"/>
                  </a:lnTo>
                  <a:lnTo>
                    <a:pt x="3573" y="1397"/>
                  </a:lnTo>
                  <a:lnTo>
                    <a:pt x="3576" y="1397"/>
                  </a:lnTo>
                  <a:lnTo>
                    <a:pt x="3579" y="1398"/>
                  </a:lnTo>
                  <a:lnTo>
                    <a:pt x="3583" y="1398"/>
                  </a:lnTo>
                  <a:lnTo>
                    <a:pt x="3586" y="1398"/>
                  </a:lnTo>
                  <a:lnTo>
                    <a:pt x="3589" y="1397"/>
                  </a:lnTo>
                  <a:lnTo>
                    <a:pt x="3592" y="1397"/>
                  </a:lnTo>
                  <a:lnTo>
                    <a:pt x="3595" y="1397"/>
                  </a:lnTo>
                  <a:lnTo>
                    <a:pt x="3598" y="1398"/>
                  </a:lnTo>
                  <a:lnTo>
                    <a:pt x="3602" y="1398"/>
                  </a:lnTo>
                  <a:lnTo>
                    <a:pt x="3605" y="1398"/>
                  </a:lnTo>
                  <a:lnTo>
                    <a:pt x="3608" y="1398"/>
                  </a:lnTo>
                  <a:lnTo>
                    <a:pt x="3611" y="1398"/>
                  </a:lnTo>
                  <a:lnTo>
                    <a:pt x="3614" y="1398"/>
                  </a:lnTo>
                  <a:lnTo>
                    <a:pt x="3617" y="1397"/>
                  </a:lnTo>
                  <a:lnTo>
                    <a:pt x="3621" y="1398"/>
                  </a:lnTo>
                  <a:lnTo>
                    <a:pt x="3624" y="1398"/>
                  </a:lnTo>
                  <a:lnTo>
                    <a:pt x="3627" y="1398"/>
                  </a:lnTo>
                  <a:lnTo>
                    <a:pt x="3630" y="1398"/>
                  </a:lnTo>
                  <a:lnTo>
                    <a:pt x="3633" y="1397"/>
                  </a:lnTo>
                  <a:lnTo>
                    <a:pt x="3636" y="1397"/>
                  </a:lnTo>
                  <a:lnTo>
                    <a:pt x="3640" y="1397"/>
                  </a:lnTo>
                  <a:lnTo>
                    <a:pt x="3643" y="1397"/>
                  </a:lnTo>
                  <a:lnTo>
                    <a:pt x="3646" y="1397"/>
                  </a:lnTo>
                  <a:lnTo>
                    <a:pt x="3649" y="1397"/>
                  </a:lnTo>
                  <a:lnTo>
                    <a:pt x="3652" y="1397"/>
                  </a:lnTo>
                  <a:lnTo>
                    <a:pt x="3655" y="1397"/>
                  </a:lnTo>
                  <a:lnTo>
                    <a:pt x="3659" y="1397"/>
                  </a:lnTo>
                  <a:lnTo>
                    <a:pt x="3662" y="1396"/>
                  </a:lnTo>
                  <a:lnTo>
                    <a:pt x="3665" y="1396"/>
                  </a:lnTo>
                  <a:lnTo>
                    <a:pt x="3668" y="1396"/>
                  </a:lnTo>
                  <a:lnTo>
                    <a:pt x="3671" y="1397"/>
                  </a:lnTo>
                  <a:lnTo>
                    <a:pt x="3674" y="1397"/>
                  </a:lnTo>
                  <a:lnTo>
                    <a:pt x="3678" y="1397"/>
                  </a:lnTo>
                  <a:lnTo>
                    <a:pt x="3681" y="1397"/>
                  </a:lnTo>
                  <a:lnTo>
                    <a:pt x="3684" y="1397"/>
                  </a:lnTo>
                  <a:lnTo>
                    <a:pt x="3687" y="1397"/>
                  </a:lnTo>
                  <a:lnTo>
                    <a:pt x="3690" y="1397"/>
                  </a:lnTo>
                  <a:lnTo>
                    <a:pt x="3693" y="1397"/>
                  </a:lnTo>
                  <a:lnTo>
                    <a:pt x="3696" y="1396"/>
                  </a:lnTo>
                  <a:lnTo>
                    <a:pt x="3700" y="1397"/>
                  </a:lnTo>
                  <a:lnTo>
                    <a:pt x="3703" y="1396"/>
                  </a:lnTo>
                  <a:lnTo>
                    <a:pt x="3706" y="1397"/>
                  </a:lnTo>
                  <a:lnTo>
                    <a:pt x="3709" y="1397"/>
                  </a:lnTo>
                  <a:lnTo>
                    <a:pt x="3712" y="1396"/>
                  </a:lnTo>
                  <a:lnTo>
                    <a:pt x="3715" y="1396"/>
                  </a:lnTo>
                  <a:lnTo>
                    <a:pt x="3719" y="1397"/>
                  </a:lnTo>
                  <a:lnTo>
                    <a:pt x="3722" y="1397"/>
                  </a:lnTo>
                  <a:lnTo>
                    <a:pt x="3725" y="1397"/>
                  </a:lnTo>
                  <a:lnTo>
                    <a:pt x="3728" y="1397"/>
                  </a:lnTo>
                  <a:lnTo>
                    <a:pt x="3731" y="1397"/>
                  </a:lnTo>
                  <a:lnTo>
                    <a:pt x="3734" y="1397"/>
                  </a:lnTo>
                  <a:lnTo>
                    <a:pt x="3738" y="1397"/>
                  </a:lnTo>
                  <a:lnTo>
                    <a:pt x="3741" y="1396"/>
                  </a:lnTo>
                  <a:lnTo>
                    <a:pt x="3744" y="1397"/>
                  </a:lnTo>
                  <a:lnTo>
                    <a:pt x="3747" y="1396"/>
                  </a:lnTo>
                  <a:lnTo>
                    <a:pt x="3750" y="1396"/>
                  </a:lnTo>
                  <a:lnTo>
                    <a:pt x="3753" y="1396"/>
                  </a:lnTo>
                  <a:lnTo>
                    <a:pt x="3757" y="1396"/>
                  </a:lnTo>
                  <a:lnTo>
                    <a:pt x="3760" y="1396"/>
                  </a:lnTo>
                  <a:lnTo>
                    <a:pt x="3763" y="1396"/>
                  </a:lnTo>
                  <a:lnTo>
                    <a:pt x="3766" y="1397"/>
                  </a:lnTo>
                  <a:lnTo>
                    <a:pt x="3769" y="1397"/>
                  </a:lnTo>
                  <a:lnTo>
                    <a:pt x="3772" y="1396"/>
                  </a:lnTo>
                  <a:lnTo>
                    <a:pt x="3776" y="1397"/>
                  </a:lnTo>
                  <a:lnTo>
                    <a:pt x="3779" y="1397"/>
                  </a:lnTo>
                  <a:lnTo>
                    <a:pt x="3782" y="1397"/>
                  </a:lnTo>
                  <a:lnTo>
                    <a:pt x="3785" y="1397"/>
                  </a:lnTo>
                  <a:lnTo>
                    <a:pt x="3788" y="1397"/>
                  </a:lnTo>
                  <a:lnTo>
                    <a:pt x="3791" y="1397"/>
                  </a:lnTo>
                  <a:lnTo>
                    <a:pt x="3795" y="1397"/>
                  </a:lnTo>
                  <a:lnTo>
                    <a:pt x="3798" y="1397"/>
                  </a:lnTo>
                  <a:lnTo>
                    <a:pt x="3801" y="1397"/>
                  </a:lnTo>
                  <a:lnTo>
                    <a:pt x="3804" y="1396"/>
                  </a:lnTo>
                  <a:lnTo>
                    <a:pt x="3807" y="1396"/>
                  </a:lnTo>
                  <a:lnTo>
                    <a:pt x="3810" y="1397"/>
                  </a:lnTo>
                  <a:lnTo>
                    <a:pt x="3814" y="1397"/>
                  </a:lnTo>
                  <a:lnTo>
                    <a:pt x="3817" y="1396"/>
                  </a:lnTo>
                  <a:lnTo>
                    <a:pt x="3820" y="1396"/>
                  </a:lnTo>
                  <a:lnTo>
                    <a:pt x="3823" y="1396"/>
                  </a:lnTo>
                  <a:lnTo>
                    <a:pt x="3826" y="1396"/>
                  </a:lnTo>
                  <a:lnTo>
                    <a:pt x="3829" y="1396"/>
                  </a:lnTo>
                  <a:lnTo>
                    <a:pt x="3833" y="1396"/>
                  </a:lnTo>
                  <a:lnTo>
                    <a:pt x="3836" y="1396"/>
                  </a:lnTo>
                  <a:lnTo>
                    <a:pt x="3839" y="1396"/>
                  </a:lnTo>
                  <a:lnTo>
                    <a:pt x="3842" y="1396"/>
                  </a:lnTo>
                  <a:lnTo>
                    <a:pt x="3845" y="1397"/>
                  </a:lnTo>
                  <a:lnTo>
                    <a:pt x="3848" y="1397"/>
                  </a:lnTo>
                  <a:lnTo>
                    <a:pt x="3852" y="1396"/>
                  </a:lnTo>
                  <a:lnTo>
                    <a:pt x="3855" y="1396"/>
                  </a:lnTo>
                  <a:lnTo>
                    <a:pt x="3858" y="1397"/>
                  </a:lnTo>
                  <a:lnTo>
                    <a:pt x="3861" y="1396"/>
                  </a:lnTo>
                  <a:lnTo>
                    <a:pt x="3864" y="1396"/>
                  </a:lnTo>
                  <a:lnTo>
                    <a:pt x="3867" y="1396"/>
                  </a:lnTo>
                  <a:lnTo>
                    <a:pt x="3871" y="1396"/>
                  </a:lnTo>
                  <a:lnTo>
                    <a:pt x="3874" y="1397"/>
                  </a:lnTo>
                  <a:lnTo>
                    <a:pt x="3877" y="1397"/>
                  </a:lnTo>
                  <a:lnTo>
                    <a:pt x="3880" y="1397"/>
                  </a:lnTo>
                  <a:lnTo>
                    <a:pt x="3883" y="1396"/>
                  </a:lnTo>
                  <a:lnTo>
                    <a:pt x="3886" y="1396"/>
                  </a:lnTo>
                  <a:lnTo>
                    <a:pt x="3890" y="1397"/>
                  </a:lnTo>
                  <a:lnTo>
                    <a:pt x="3893" y="1397"/>
                  </a:lnTo>
                  <a:lnTo>
                    <a:pt x="3896" y="1396"/>
                  </a:lnTo>
                  <a:lnTo>
                    <a:pt x="3899" y="1396"/>
                  </a:lnTo>
                  <a:lnTo>
                    <a:pt x="3902" y="1396"/>
                  </a:lnTo>
                  <a:lnTo>
                    <a:pt x="3905" y="1396"/>
                  </a:lnTo>
                  <a:lnTo>
                    <a:pt x="3909" y="1397"/>
                  </a:lnTo>
                  <a:lnTo>
                    <a:pt x="3912" y="1396"/>
                  </a:lnTo>
                  <a:lnTo>
                    <a:pt x="3915" y="1397"/>
                  </a:lnTo>
                  <a:lnTo>
                    <a:pt x="3918" y="1396"/>
                  </a:lnTo>
                  <a:lnTo>
                    <a:pt x="3921" y="1396"/>
                  </a:lnTo>
                  <a:lnTo>
                    <a:pt x="3924" y="1396"/>
                  </a:lnTo>
                  <a:lnTo>
                    <a:pt x="3928" y="1396"/>
                  </a:lnTo>
                  <a:lnTo>
                    <a:pt x="3931" y="1397"/>
                  </a:lnTo>
                  <a:lnTo>
                    <a:pt x="3934" y="1397"/>
                  </a:lnTo>
                  <a:lnTo>
                    <a:pt x="3937" y="1396"/>
                  </a:lnTo>
                  <a:lnTo>
                    <a:pt x="3940" y="1397"/>
                  </a:lnTo>
                  <a:lnTo>
                    <a:pt x="3943" y="1397"/>
                  </a:lnTo>
                  <a:lnTo>
                    <a:pt x="3946" y="1396"/>
                  </a:lnTo>
                  <a:lnTo>
                    <a:pt x="3950" y="1396"/>
                  </a:lnTo>
                  <a:lnTo>
                    <a:pt x="3953" y="1396"/>
                  </a:lnTo>
                  <a:lnTo>
                    <a:pt x="3956" y="1396"/>
                  </a:lnTo>
                  <a:lnTo>
                    <a:pt x="3959" y="1396"/>
                  </a:lnTo>
                  <a:lnTo>
                    <a:pt x="3962" y="1396"/>
                  </a:lnTo>
                  <a:lnTo>
                    <a:pt x="3965" y="1396"/>
                  </a:lnTo>
                  <a:lnTo>
                    <a:pt x="3969" y="1396"/>
                  </a:lnTo>
                  <a:lnTo>
                    <a:pt x="3972" y="1397"/>
                  </a:lnTo>
                  <a:lnTo>
                    <a:pt x="3975" y="1397"/>
                  </a:lnTo>
                  <a:lnTo>
                    <a:pt x="3978" y="1397"/>
                  </a:lnTo>
                  <a:lnTo>
                    <a:pt x="3981" y="1397"/>
                  </a:lnTo>
                  <a:lnTo>
                    <a:pt x="3984" y="1397"/>
                  </a:lnTo>
                  <a:lnTo>
                    <a:pt x="3988" y="1396"/>
                  </a:lnTo>
                  <a:lnTo>
                    <a:pt x="3991" y="1396"/>
                  </a:lnTo>
                  <a:lnTo>
                    <a:pt x="3994" y="1396"/>
                  </a:lnTo>
                  <a:lnTo>
                    <a:pt x="3997" y="1396"/>
                  </a:lnTo>
                  <a:lnTo>
                    <a:pt x="4000" y="1396"/>
                  </a:lnTo>
                  <a:lnTo>
                    <a:pt x="4003" y="1396"/>
                  </a:lnTo>
                  <a:lnTo>
                    <a:pt x="4007" y="1396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0" name="Rectangle 17"/>
            <p:cNvSpPr>
              <a:spLocks noChangeArrowheads="1"/>
            </p:cNvSpPr>
            <p:nvPr/>
          </p:nvSpPr>
          <p:spPr bwMode="auto">
            <a:xfrm>
              <a:off x="7021239" y="4797921"/>
              <a:ext cx="381000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800">
                  <a:solidFill>
                    <a:srgbClr val="000000"/>
                  </a:solidFill>
                </a:rPr>
                <a:t>PZT lock</a:t>
              </a:r>
              <a:endParaRPr lang="en-US" altLang="zh-TW" sz="800"/>
            </a:p>
          </p:txBody>
        </p:sp>
        <p:sp>
          <p:nvSpPr>
            <p:cNvPr id="241" name="Rectangle 18"/>
            <p:cNvSpPr>
              <a:spLocks noChangeArrowheads="1"/>
            </p:cNvSpPr>
            <p:nvPr/>
          </p:nvSpPr>
          <p:spPr bwMode="auto">
            <a:xfrm>
              <a:off x="7237139" y="5517059"/>
              <a:ext cx="436563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800">
                  <a:solidFill>
                    <a:srgbClr val="000000"/>
                  </a:solidFill>
                </a:rPr>
                <a:t>AOM lock</a:t>
              </a:r>
              <a:endParaRPr lang="en-US" altLang="zh-TW" sz="800"/>
            </a:p>
          </p:txBody>
        </p:sp>
        <p:sp>
          <p:nvSpPr>
            <p:cNvPr id="242" name="Rectangle 19"/>
            <p:cNvSpPr>
              <a:spLocks noChangeArrowheads="1"/>
            </p:cNvSpPr>
            <p:nvPr/>
          </p:nvSpPr>
          <p:spPr bwMode="auto">
            <a:xfrm>
              <a:off x="7740377" y="4582021"/>
              <a:ext cx="339725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800">
                  <a:solidFill>
                    <a:srgbClr val="000000"/>
                  </a:solidFill>
                </a:rPr>
                <a:t>Off lock</a:t>
              </a:r>
              <a:endParaRPr lang="en-US" altLang="zh-TW" sz="800"/>
            </a:p>
          </p:txBody>
        </p:sp>
        <p:sp>
          <p:nvSpPr>
            <p:cNvPr id="243" name="Line 22"/>
            <p:cNvSpPr>
              <a:spLocks noChangeShapeType="1"/>
            </p:cNvSpPr>
            <p:nvPr/>
          </p:nvSpPr>
          <p:spPr bwMode="auto">
            <a:xfrm flipV="1">
              <a:off x="7026002" y="4942384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4" name="Line 23"/>
            <p:cNvSpPr>
              <a:spLocks noChangeShapeType="1"/>
            </p:cNvSpPr>
            <p:nvPr/>
          </p:nvSpPr>
          <p:spPr bwMode="auto">
            <a:xfrm flipV="1">
              <a:off x="7380014" y="5229721"/>
              <a:ext cx="0" cy="217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5" name="Line 24"/>
            <p:cNvSpPr>
              <a:spLocks noChangeShapeType="1"/>
            </p:cNvSpPr>
            <p:nvPr/>
          </p:nvSpPr>
          <p:spPr bwMode="auto">
            <a:xfrm flipV="1">
              <a:off x="7956277" y="4796334"/>
              <a:ext cx="0" cy="217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503982" y="63625"/>
            <a:ext cx="6417001" cy="1493167"/>
            <a:chOff x="1503982" y="40508"/>
            <a:chExt cx="6417001" cy="149316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3982" y="40508"/>
              <a:ext cx="6417001" cy="1493167"/>
            </a:xfrm>
            <a:prstGeom prst="rect">
              <a:avLst/>
            </a:prstGeom>
          </p:spPr>
        </p:pic>
        <p:cxnSp>
          <p:nvCxnSpPr>
            <p:cNvPr id="7" name="直線接點 6"/>
            <p:cNvCxnSpPr/>
            <p:nvPr/>
          </p:nvCxnSpPr>
          <p:spPr>
            <a:xfrm>
              <a:off x="4739784" y="1461667"/>
              <a:ext cx="482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800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577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811" y="980728"/>
            <a:ext cx="8979299" cy="473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539552" y="6381328"/>
            <a:ext cx="345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Ref: M. </a:t>
            </a:r>
            <a:r>
              <a:rPr lang="en-US" altLang="zh-TW" sz="1200" kern="0" dirty="0" err="1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Tarnowski</a:t>
            </a:r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,  Thesis (2015).</a:t>
            </a:r>
            <a:endParaRPr lang="en-US" altLang="zh-TW" sz="1200" kern="0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43970" y="6926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93%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317515" y="68340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0.01%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6985526" y="6834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7%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0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7932373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4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539552" y="404664"/>
            <a:ext cx="7848872" cy="5904656"/>
            <a:chOff x="755576" y="692696"/>
            <a:chExt cx="7848872" cy="590465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7590" y="692696"/>
              <a:ext cx="2075917" cy="1167704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4211960" y="1916832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Timing Data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圖片 4" descr="IMG_3828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6869" y="2929549"/>
              <a:ext cx="1679758" cy="12598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6" name="直線單箭頭接點 5"/>
            <p:cNvCxnSpPr/>
            <p:nvPr/>
          </p:nvCxnSpPr>
          <p:spPr>
            <a:xfrm flipH="1" flipV="1">
              <a:off x="1960505" y="3356992"/>
              <a:ext cx="1750865" cy="11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2411760" y="3356992"/>
              <a:ext cx="1316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TW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kHz</a:t>
              </a:r>
              <a:r>
                <a:rPr lang="zh-TW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TTL 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755576" y="2329135"/>
              <a:ext cx="3168352" cy="1578719"/>
              <a:chOff x="5780403" y="2242360"/>
              <a:chExt cx="3168352" cy="1578719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476877" y="2242360"/>
                <a:ext cx="14718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Analogue Output</a:t>
                </a:r>
                <a:endParaRPr lang="zh-TW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2" name="群組 41"/>
              <p:cNvGrpSpPr/>
              <p:nvPr/>
            </p:nvGrpSpPr>
            <p:grpSpPr>
              <a:xfrm>
                <a:off x="5780403" y="2694153"/>
                <a:ext cx="2395121" cy="1126926"/>
                <a:chOff x="6034749" y="2764802"/>
                <a:chExt cx="2395121" cy="1126926"/>
              </a:xfrm>
            </p:grpSpPr>
            <p:grpSp>
              <p:nvGrpSpPr>
                <p:cNvPr id="43" name="群組 42"/>
                <p:cNvGrpSpPr/>
                <p:nvPr/>
              </p:nvGrpSpPr>
              <p:grpSpPr>
                <a:xfrm>
                  <a:off x="6763029" y="2764802"/>
                  <a:ext cx="1666841" cy="1126926"/>
                  <a:chOff x="4398534" y="1564374"/>
                  <a:chExt cx="1393313" cy="1126926"/>
                </a:xfrm>
              </p:grpSpPr>
              <p:cxnSp>
                <p:nvCxnSpPr>
                  <p:cNvPr id="45" name="直線單箭頭接點 44"/>
                  <p:cNvCxnSpPr/>
                  <p:nvPr/>
                </p:nvCxnSpPr>
                <p:spPr>
                  <a:xfrm flipV="1">
                    <a:off x="4699499" y="1849933"/>
                    <a:ext cx="0" cy="532892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 w="sm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文字方塊 45"/>
                  <p:cNvSpPr txBox="1"/>
                  <p:nvPr/>
                </p:nvSpPr>
                <p:spPr>
                  <a:xfrm>
                    <a:off x="4407443" y="1564374"/>
                    <a:ext cx="138440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NI PCI-6713 </a:t>
                    </a:r>
                    <a:endParaRPr lang="zh-TW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文字方塊 46"/>
                  <p:cNvSpPr txBox="1"/>
                  <p:nvPr/>
                </p:nvSpPr>
                <p:spPr>
                  <a:xfrm>
                    <a:off x="4398534" y="2383523"/>
                    <a:ext cx="136815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NI PCI-6713</a:t>
                    </a:r>
                    <a:endParaRPr lang="zh-TW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44" name="文字方塊 43"/>
                <p:cNvSpPr txBox="1"/>
                <p:nvPr/>
              </p:nvSpPr>
              <p:spPr>
                <a:xfrm>
                  <a:off x="6034749" y="3177105"/>
                  <a:ext cx="117090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Synchronize</a:t>
                  </a:r>
                  <a:endPara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9" name="文字方塊 8"/>
            <p:cNvSpPr txBox="1"/>
            <p:nvPr/>
          </p:nvSpPr>
          <p:spPr>
            <a:xfrm>
              <a:off x="2411760" y="3068960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Synchronize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5373507" y="3288327"/>
              <a:ext cx="945415" cy="80324"/>
              <a:chOff x="6420271" y="7051706"/>
              <a:chExt cx="1127994" cy="485036"/>
            </a:xfrm>
          </p:grpSpPr>
          <p:cxnSp>
            <p:nvCxnSpPr>
              <p:cNvPr id="35" name="直線單箭頭接點 34"/>
              <p:cNvCxnSpPr/>
              <p:nvPr/>
            </p:nvCxnSpPr>
            <p:spPr>
              <a:xfrm flipH="1">
                <a:off x="6420271" y="7536742"/>
                <a:ext cx="527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/>
              <p:cNvCxnSpPr/>
              <p:nvPr/>
            </p:nvCxnSpPr>
            <p:spPr>
              <a:xfrm>
                <a:off x="6935160" y="7051706"/>
                <a:ext cx="0" cy="4748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/>
              <p:cNvCxnSpPr/>
              <p:nvPr/>
            </p:nvCxnSpPr>
            <p:spPr>
              <a:xfrm>
                <a:off x="7020272" y="7051706"/>
                <a:ext cx="0" cy="4748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/>
              <p:cNvCxnSpPr/>
              <p:nvPr/>
            </p:nvCxnSpPr>
            <p:spPr>
              <a:xfrm flipH="1">
                <a:off x="7020272" y="7536742"/>
                <a:ext cx="527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38"/>
              <p:cNvCxnSpPr/>
              <p:nvPr/>
            </p:nvCxnSpPr>
            <p:spPr>
              <a:xfrm flipH="1">
                <a:off x="6935161" y="7101922"/>
                <a:ext cx="8511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字方塊 11"/>
            <p:cNvSpPr txBox="1"/>
            <p:nvPr/>
          </p:nvSpPr>
          <p:spPr>
            <a:xfrm>
              <a:off x="4227359" y="2636912"/>
              <a:ext cx="993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FPGA1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群組 12"/>
            <p:cNvGrpSpPr/>
            <p:nvPr/>
          </p:nvGrpSpPr>
          <p:grpSpPr>
            <a:xfrm>
              <a:off x="6346674" y="2636912"/>
              <a:ext cx="2257774" cy="3960440"/>
              <a:chOff x="7065819" y="947583"/>
              <a:chExt cx="2257774" cy="3960440"/>
            </a:xfrm>
          </p:grpSpPr>
          <p:sp>
            <p:nvSpPr>
              <p:cNvPr id="26" name="文字方塊 25"/>
              <p:cNvSpPr txBox="1"/>
              <p:nvPr/>
            </p:nvSpPr>
            <p:spPr>
              <a:xfrm rot="16200000">
                <a:off x="8102974" y="1987197"/>
                <a:ext cx="400110" cy="151216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TW" sz="1400" dirty="0" smtClean="0"/>
                  <a:t>010000110….</a:t>
                </a:r>
                <a:endParaRPr lang="zh-TW" altLang="en-US" sz="1400" dirty="0"/>
              </a:p>
            </p:txBody>
          </p:sp>
          <p:grpSp>
            <p:nvGrpSpPr>
              <p:cNvPr id="27" name="群組 26"/>
              <p:cNvGrpSpPr/>
              <p:nvPr/>
            </p:nvGrpSpPr>
            <p:grpSpPr>
              <a:xfrm>
                <a:off x="7065819" y="947583"/>
                <a:ext cx="2257774" cy="3960440"/>
                <a:chOff x="7065819" y="462526"/>
                <a:chExt cx="2257774" cy="3960440"/>
              </a:xfrm>
            </p:grpSpPr>
            <p:sp>
              <p:nvSpPr>
                <p:cNvPr id="28" name="文字方塊 27"/>
                <p:cNvSpPr txBox="1"/>
                <p:nvPr/>
              </p:nvSpPr>
              <p:spPr>
                <a:xfrm>
                  <a:off x="7065819" y="4022856"/>
                  <a:ext cx="225777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b="1" dirty="0" smtClean="0"/>
                    <a:t>Spin State Control</a:t>
                  </a:r>
                  <a:endParaRPr lang="zh-TW" altLang="en-US" sz="2000" b="1" dirty="0"/>
                </a:p>
              </p:txBody>
            </p:sp>
            <p:sp>
              <p:nvSpPr>
                <p:cNvPr id="29" name="文字方塊 28"/>
                <p:cNvSpPr txBox="1"/>
                <p:nvPr/>
              </p:nvSpPr>
              <p:spPr>
                <a:xfrm>
                  <a:off x="7565419" y="462526"/>
                  <a:ext cx="9936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FPGA2</a:t>
                  </a:r>
                  <a:endPara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9354" y="713314"/>
                  <a:ext cx="1759744" cy="1319808"/>
                </a:xfrm>
                <a:prstGeom prst="rect">
                  <a:avLst/>
                </a:prstGeom>
              </p:spPr>
            </p:pic>
            <p:cxnSp>
              <p:nvCxnSpPr>
                <p:cNvPr id="31" name="直線單箭頭接點 30"/>
                <p:cNvCxnSpPr/>
                <p:nvPr/>
              </p:nvCxnSpPr>
              <p:spPr>
                <a:xfrm flipH="1">
                  <a:off x="7439411" y="2125178"/>
                  <a:ext cx="2" cy="34130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文字方塊 31"/>
                <p:cNvSpPr txBox="1"/>
                <p:nvPr/>
              </p:nvSpPr>
              <p:spPr>
                <a:xfrm>
                  <a:off x="7483248" y="3544774"/>
                  <a:ext cx="12677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PTS-500 </a:t>
                  </a:r>
                </a:p>
                <a:p>
                  <a:r>
                    <a:rPr lang="en-US" altLang="zh-TW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1~500Mhz</a:t>
                  </a:r>
                </a:p>
              </p:txBody>
            </p:sp>
            <p:sp>
              <p:nvSpPr>
                <p:cNvPr id="33" name="文字方塊 32"/>
                <p:cNvSpPr txBox="1"/>
                <p:nvPr/>
              </p:nvSpPr>
              <p:spPr>
                <a:xfrm>
                  <a:off x="7546108" y="1700582"/>
                  <a:ext cx="12648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DE0Nano</a:t>
                  </a:r>
                  <a:endParaRPr lang="zh-TW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4" name="圖片 3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6139" y="2535506"/>
                  <a:ext cx="1786174" cy="1001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群組 13"/>
            <p:cNvGrpSpPr/>
            <p:nvPr/>
          </p:nvGrpSpPr>
          <p:grpSpPr>
            <a:xfrm>
              <a:off x="1187624" y="4490536"/>
              <a:ext cx="4416775" cy="1365108"/>
              <a:chOff x="1997849" y="2332579"/>
              <a:chExt cx="4416775" cy="1365108"/>
            </a:xfrm>
          </p:grpSpPr>
          <p:sp>
            <p:nvSpPr>
              <p:cNvPr id="22" name="文字方塊 21"/>
              <p:cNvSpPr txBox="1"/>
              <p:nvPr/>
            </p:nvSpPr>
            <p:spPr>
              <a:xfrm>
                <a:off x="4230097" y="2332579"/>
                <a:ext cx="218452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 Triggers</a:t>
                </a:r>
              </a:p>
              <a:p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Mechanical Shutter</a:t>
                </a:r>
              </a:p>
              <a:p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Digital Shutter</a:t>
                </a: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997849" y="2332579"/>
                <a:ext cx="179834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Laser Frequency</a:t>
                </a:r>
              </a:p>
              <a:p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Laser Intensity</a:t>
                </a:r>
              </a:p>
              <a:p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Field</a:t>
                </a:r>
                <a:endPara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2529773" y="2999235"/>
                <a:ext cx="461665" cy="49179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TW" dirty="0" smtClean="0"/>
                  <a:t>…..</a:t>
                </a:r>
                <a:endParaRPr lang="zh-TW" altLang="en-US" dirty="0"/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4857043" y="2999235"/>
                <a:ext cx="461665" cy="698452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TW" dirty="0" smtClean="0"/>
                  <a:t>…..</a:t>
                </a:r>
                <a:endParaRPr lang="zh-TW" altLang="en-US" dirty="0"/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1835696" y="1860400"/>
              <a:ext cx="2370586" cy="1206087"/>
              <a:chOff x="2147929" y="890405"/>
              <a:chExt cx="2370586" cy="1206087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 flipH="1">
                <a:off x="4511282" y="890405"/>
                <a:ext cx="7232" cy="12060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>
                <a:off x="2147929" y="1378885"/>
                <a:ext cx="0" cy="46447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H="1" flipV="1">
                <a:off x="2147929" y="1378885"/>
                <a:ext cx="2370586" cy="12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字方塊 15"/>
            <p:cNvSpPr txBox="1"/>
            <p:nvPr/>
          </p:nvSpPr>
          <p:spPr>
            <a:xfrm>
              <a:off x="5210425" y="2966846"/>
              <a:ext cx="14136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Trigger 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線單箭頭接點 16"/>
            <p:cNvCxnSpPr/>
            <p:nvPr/>
          </p:nvCxnSpPr>
          <p:spPr>
            <a:xfrm>
              <a:off x="1838524" y="3933056"/>
              <a:ext cx="5381" cy="4917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4219465" y="4260103"/>
              <a:ext cx="6163" cy="2490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/>
          <p:cNvSpPr/>
          <p:nvPr/>
        </p:nvSpPr>
        <p:spPr>
          <a:xfrm>
            <a:off x="4065462" y="2060848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Output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54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2348880"/>
            <a:ext cx="9144000" cy="165618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zh-TW" sz="2800" b="1" dirty="0" smtClean="0">
                <a:latin typeface="Bookman Old Style" pitchFamily="18" charset="0"/>
              </a:rPr>
              <a:t>I. </a:t>
            </a:r>
            <a:r>
              <a:rPr lang="en-US" altLang="zh-TW" sz="2800" b="1" dirty="0" err="1" smtClean="0">
                <a:latin typeface="Bookman Old Style" pitchFamily="18" charset="0"/>
              </a:rPr>
              <a:t>Biophotonics</a:t>
            </a:r>
            <a:r>
              <a:rPr lang="en-US" altLang="zh-TW" sz="2800" b="1" dirty="0" smtClean="0">
                <a:latin typeface="Bookman Old Style" pitchFamily="18" charset="0"/>
              </a:rPr>
              <a:t>   </a:t>
            </a:r>
            <a:endParaRPr lang="en-US" altLang="zh-TW" sz="28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052736"/>
            <a:ext cx="4439489" cy="28496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725" y="4149080"/>
            <a:ext cx="3957483" cy="2671126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-1"/>
            <a:ext cx="9144000" cy="9597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>
                <a:ea typeface="Tahoma" pitchFamily="34" charset="0"/>
                <a:cs typeface="Times New Roman" pitchFamily="18" charset="0"/>
              </a:rPr>
              <a:t>Spin population control by radio frequency (RF)</a:t>
            </a:r>
            <a:endParaRPr lang="zh-TW" altLang="en-US" sz="32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5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IMG_3828.JPG"/>
          <p:cNvPicPr>
            <a:picLocks noChangeAspect="1"/>
          </p:cNvPicPr>
          <p:nvPr/>
        </p:nvPicPr>
        <p:blipFill rotWithShape="1">
          <a:blip r:embed="rId2" cstate="print"/>
          <a:srcRect l="37180" t="30362" r="15493" b="32578"/>
          <a:stretch/>
        </p:blipFill>
        <p:spPr>
          <a:xfrm>
            <a:off x="323528" y="836712"/>
            <a:ext cx="8582575" cy="504056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5" name="直線接點 4"/>
          <p:cNvCxnSpPr/>
          <p:nvPr/>
        </p:nvCxnSpPr>
        <p:spPr>
          <a:xfrm>
            <a:off x="3131840" y="1844824"/>
            <a:ext cx="4536504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68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8540441" cy="480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1381" t="21156" r="11498" b="6914"/>
          <a:stretch/>
        </p:blipFill>
        <p:spPr>
          <a:xfrm>
            <a:off x="251520" y="332656"/>
            <a:ext cx="8742618" cy="6192688"/>
          </a:xfrm>
          <a:prstGeom prst="rect">
            <a:avLst/>
          </a:prstGeom>
        </p:spPr>
      </p:pic>
      <p:cxnSp>
        <p:nvCxnSpPr>
          <p:cNvPr id="3" name="直線接點 2"/>
          <p:cNvCxnSpPr/>
          <p:nvPr/>
        </p:nvCxnSpPr>
        <p:spPr>
          <a:xfrm flipH="1">
            <a:off x="4788024" y="4509120"/>
            <a:ext cx="38164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8100392" y="45811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149862" y="4917067"/>
            <a:ext cx="301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Ion Trap + Laser Cooling 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508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8203" t="17121" r="18557" b="62335"/>
          <a:stretch/>
        </p:blipFill>
        <p:spPr>
          <a:xfrm>
            <a:off x="107504" y="5307033"/>
            <a:ext cx="9001000" cy="14201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844824"/>
            <a:ext cx="4566669" cy="31930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3233" t="21834" r="35701" b="44773"/>
          <a:stretch/>
        </p:blipFill>
        <p:spPr>
          <a:xfrm>
            <a:off x="71865" y="2339641"/>
            <a:ext cx="4173694" cy="252363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" y="18864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Quantum Computing Startup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cmns.umd.edu/sites/default/files/uploads/images/news/ionq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3181474" cy="13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74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2348880"/>
            <a:ext cx="9144000" cy="165618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zh-TW" sz="2800" b="1" dirty="0" smtClean="0">
                <a:latin typeface="Bookman Old Style" pitchFamily="18" charset="0"/>
              </a:rPr>
              <a:t>~ Thanks</a:t>
            </a:r>
            <a:endParaRPr lang="en-US" altLang="zh-TW" sz="28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69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8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3411" y="2276872"/>
            <a:ext cx="3737021" cy="2880320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圖片 276" descr="do2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7885" y="1556792"/>
            <a:ext cx="3452067" cy="168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09600" y="404664"/>
            <a:ext cx="7772400" cy="628650"/>
          </a:xfrm>
          <a:prstGeom prst="rect">
            <a:avLst/>
          </a:prstGeom>
          <a:noFill/>
          <a:ln/>
        </p:spPr>
        <p:txBody>
          <a:bodyPr lIns="92075" tIns="46038" rIns="92075" bIns="46038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dirty="0" smtClean="0">
                <a:latin typeface="+mj-lt"/>
                <a:ea typeface="新細明體" charset="-120"/>
                <a:cs typeface="+mj-cs"/>
              </a:rPr>
              <a:t>Laser Heating V.S Laser Cooling</a:t>
            </a:r>
            <a:r>
              <a:rPr kumimoji="0" lang="en-US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新細明體" charset="-120"/>
                <a:cs typeface="+mj-cs"/>
              </a:rPr>
              <a:t>  </a:t>
            </a:r>
            <a:endParaRPr kumimoji="0" lang="en-US" altLang="zh-TW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新細明體" charset="-120"/>
              <a:cs typeface="+mj-cs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755576" y="5589240"/>
            <a:ext cx="3816424" cy="720080"/>
            <a:chOff x="755576" y="3717032"/>
            <a:chExt cx="3816424" cy="720080"/>
          </a:xfrm>
        </p:grpSpPr>
        <p:sp>
          <p:nvSpPr>
            <p:cNvPr id="10" name="文字方塊 9"/>
            <p:cNvSpPr txBox="1"/>
            <p:nvPr/>
          </p:nvSpPr>
          <p:spPr>
            <a:xfrm>
              <a:off x="827584" y="4067780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A. Schawlow, T. W. </a:t>
              </a:r>
              <a:r>
                <a:rPr lang="en-US" altLang="zh-TW" dirty="0" err="1" smtClean="0"/>
                <a:t>Hansch</a:t>
              </a:r>
              <a:r>
                <a:rPr lang="en-US" altLang="zh-TW" dirty="0" smtClean="0"/>
                <a:t> (1975)</a:t>
              </a:r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55576" y="3717032"/>
              <a:ext cx="381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Peter </a:t>
              </a:r>
              <a:r>
                <a:rPr lang="en-US" altLang="zh-TW" dirty="0" err="1" smtClean="0"/>
                <a:t>Pringsheim</a:t>
              </a:r>
              <a:r>
                <a:rPr lang="en-US" altLang="zh-TW" dirty="0" smtClean="0"/>
                <a:t>, Lev D. Landau (1929)</a:t>
              </a:r>
              <a:endParaRPr lang="zh-TW" altLang="en-US" dirty="0"/>
            </a:p>
          </p:txBody>
        </p:sp>
      </p:grpSp>
      <p:cxnSp>
        <p:nvCxnSpPr>
          <p:cNvPr id="14" name="直線接點 13"/>
          <p:cNvCxnSpPr/>
          <p:nvPr/>
        </p:nvCxnSpPr>
        <p:spPr>
          <a:xfrm>
            <a:off x="1763688" y="3717032"/>
            <a:ext cx="1368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763688" y="5157192"/>
            <a:ext cx="1368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763688" y="3933056"/>
            <a:ext cx="136815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763688" y="3501008"/>
            <a:ext cx="136815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2915816" y="3933056"/>
            <a:ext cx="0" cy="1224136"/>
          </a:xfrm>
          <a:prstGeom prst="line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2051720" y="3501008"/>
            <a:ext cx="0" cy="1656184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6"/>
          <p:cNvGraphicFramePr>
            <a:graphicFrameLocks noChangeAspect="1"/>
          </p:cNvGraphicFramePr>
          <p:nvPr/>
        </p:nvGraphicFramePr>
        <p:xfrm>
          <a:off x="3175000" y="4941888"/>
          <a:ext cx="36036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方程式" r:id="rId5" imgW="228600" imgH="253800" progId="Equation.3">
                  <p:embed/>
                </p:oleObj>
              </mc:Choice>
              <mc:Fallback>
                <p:oleObj name="方程式" r:id="rId5" imgW="2286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0" y="4941888"/>
                        <a:ext cx="360363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2" name="Object 2"/>
          <p:cNvGraphicFramePr>
            <a:graphicFrameLocks noChangeAspect="1"/>
          </p:cNvGraphicFramePr>
          <p:nvPr/>
        </p:nvGraphicFramePr>
        <p:xfrm>
          <a:off x="3194050" y="3500438"/>
          <a:ext cx="3206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方程式" r:id="rId7" imgW="203040" imgH="253800" progId="Equation.3">
                  <p:embed/>
                </p:oleObj>
              </mc:Choice>
              <mc:Fallback>
                <p:oleObj name="方程式" r:id="rId7" imgW="2030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3500438"/>
                        <a:ext cx="320675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3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87497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 smtClean="0">
                <a:ea typeface="+mn-ea"/>
                <a:cs typeface="+mn-cs"/>
              </a:rPr>
              <a:t>Magneto-Optical Trap</a:t>
            </a:r>
            <a:endParaRPr lang="zh-TW" altLang="en-US" sz="3200" dirty="0">
              <a:ea typeface="+mn-ea"/>
              <a:cs typeface="+mn-cs"/>
            </a:endParaRPr>
          </a:p>
        </p:txBody>
      </p:sp>
      <p:grpSp>
        <p:nvGrpSpPr>
          <p:cNvPr id="3" name="Group 6"/>
          <p:cNvGrpSpPr/>
          <p:nvPr/>
        </p:nvGrpSpPr>
        <p:grpSpPr>
          <a:xfrm>
            <a:off x="323528" y="939639"/>
            <a:ext cx="2851806" cy="5285479"/>
            <a:chOff x="179512" y="1155663"/>
            <a:chExt cx="2851806" cy="5285479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67" y="3789040"/>
              <a:ext cx="2396466" cy="1800554"/>
            </a:xfrm>
            <a:prstGeom prst="rect">
              <a:avLst/>
            </a:prstGeom>
          </p:spPr>
        </p:pic>
        <p:grpSp>
          <p:nvGrpSpPr>
            <p:cNvPr id="5" name="群組 9"/>
            <p:cNvGrpSpPr/>
            <p:nvPr/>
          </p:nvGrpSpPr>
          <p:grpSpPr>
            <a:xfrm>
              <a:off x="179512" y="1155663"/>
              <a:ext cx="2851806" cy="2346965"/>
              <a:chOff x="-6696394" y="1368352"/>
              <a:chExt cx="4017768" cy="3300757"/>
            </a:xfrm>
          </p:grpSpPr>
          <p:pic>
            <p:nvPicPr>
              <p:cNvPr id="11" name="內容版面配置區 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589660" y="1520727"/>
                <a:ext cx="3634349" cy="2725762"/>
              </a:xfrm>
              <a:prstGeom prst="rect">
                <a:avLst/>
              </a:prstGeom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-6696394" y="1816999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-6619438" y="3456584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-5179279" y="4106397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-3230126" y="1800400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-3310242" y="3468095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-4598279" y="1368352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55272" y="5733256"/>
              <a:ext cx="26929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Magneto-Optical trap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</a:rPr>
                <a:t>(MOT, the bright spot)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29</a:t>
            </a:fld>
            <a:endParaRPr lang="zh-TW" altLang="en-US"/>
          </a:p>
        </p:txBody>
      </p:sp>
      <p:grpSp>
        <p:nvGrpSpPr>
          <p:cNvPr id="6" name="群組 25"/>
          <p:cNvGrpSpPr/>
          <p:nvPr/>
        </p:nvGrpSpPr>
        <p:grpSpPr>
          <a:xfrm>
            <a:off x="4355976" y="908720"/>
            <a:ext cx="3672408" cy="2466856"/>
            <a:chOff x="611560" y="2114272"/>
            <a:chExt cx="3672408" cy="2466856"/>
          </a:xfrm>
        </p:grpSpPr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3707904" y="3573016"/>
              <a:ext cx="5760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400" eaLnBrk="0" fontAlgn="auto" hangingPunct="0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1800" kern="0" dirty="0">
                  <a:solidFill>
                    <a:srgbClr val="FF0000"/>
                  </a:solidFill>
                  <a:latin typeface="Symbol" pitchFamily="18" charset="2"/>
                  <a:sym typeface="Symbol" pitchFamily="18" charset="2"/>
                </a:rPr>
                <a:t></a:t>
              </a:r>
              <a:r>
                <a:rPr kumimoji="0" lang="en-US" altLang="zh-TW" sz="1800" kern="0" baseline="30000" dirty="0">
                  <a:solidFill>
                    <a:srgbClr val="FF0000"/>
                  </a:solidFill>
                  <a:latin typeface="Symbol" pitchFamily="18" charset="2"/>
                  <a:sym typeface="Symbol" pitchFamily="18" charset="2"/>
                </a:rPr>
                <a:t></a:t>
              </a:r>
              <a:endParaRPr kumimoji="0" lang="en-US" altLang="zh-TW" sz="1800" kern="0" dirty="0">
                <a:solidFill>
                  <a:srgbClr val="FF0000"/>
                </a:solidFill>
                <a:latin typeface="Symbol" pitchFamily="18" charset="2"/>
                <a:sym typeface="Symbol" pitchFamily="18" charset="2"/>
              </a:endParaRPr>
            </a:p>
          </p:txBody>
        </p:sp>
        <p:grpSp>
          <p:nvGrpSpPr>
            <p:cNvPr id="7" name="群組 44"/>
            <p:cNvGrpSpPr/>
            <p:nvPr/>
          </p:nvGrpSpPr>
          <p:grpSpPr>
            <a:xfrm>
              <a:off x="611560" y="2114272"/>
              <a:ext cx="3398665" cy="2466856"/>
              <a:chOff x="611560" y="2123564"/>
              <a:chExt cx="3398665" cy="2466856"/>
            </a:xfrm>
          </p:grpSpPr>
          <p:sp>
            <p:nvSpPr>
              <p:cNvPr id="27" name="Line 2"/>
              <p:cNvSpPr>
                <a:spLocks noChangeShapeType="1"/>
              </p:cNvSpPr>
              <p:nvPr/>
            </p:nvSpPr>
            <p:spPr bwMode="auto">
              <a:xfrm>
                <a:off x="1656685" y="4145189"/>
                <a:ext cx="1676037" cy="73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" name="群組 36"/>
              <p:cNvGrpSpPr/>
              <p:nvPr/>
            </p:nvGrpSpPr>
            <p:grpSpPr>
              <a:xfrm>
                <a:off x="1619672" y="2636912"/>
                <a:ext cx="1656184" cy="658373"/>
                <a:chOff x="2699792" y="5764109"/>
                <a:chExt cx="1656184" cy="658373"/>
              </a:xfrm>
            </p:grpSpPr>
            <p:sp>
              <p:nvSpPr>
                <p:cNvPr id="52" name="Line 3"/>
                <p:cNvSpPr>
                  <a:spLocks noChangeShapeType="1"/>
                </p:cNvSpPr>
                <p:nvPr/>
              </p:nvSpPr>
              <p:spPr bwMode="auto">
                <a:xfrm flipV="1">
                  <a:off x="2699792" y="6093296"/>
                  <a:ext cx="1656184" cy="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8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2699792" y="5877271"/>
                  <a:ext cx="1656184" cy="432047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8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Line 5"/>
                <p:cNvSpPr>
                  <a:spLocks noChangeShapeType="1"/>
                </p:cNvSpPr>
                <p:nvPr/>
              </p:nvSpPr>
              <p:spPr bwMode="auto">
                <a:xfrm rot="2234581" flipV="1">
                  <a:off x="2737922" y="5764109"/>
                  <a:ext cx="1579921" cy="658373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800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9" name="Text Box 6"/>
              <p:cNvSpPr txBox="1">
                <a:spLocks noChangeArrowheads="1"/>
              </p:cNvSpPr>
              <p:nvPr/>
            </p:nvSpPr>
            <p:spPr bwMode="auto">
              <a:xfrm>
                <a:off x="2489699" y="2369251"/>
                <a:ext cx="97959" cy="215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400" eaLnBrk="0" fontAlgn="auto" hangingPunct="0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i="1" kern="0" dirty="0">
                    <a:solidFill>
                      <a:srgbClr val="FFFF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</a:p>
            </p:txBody>
          </p:sp>
          <p:sp>
            <p:nvSpPr>
              <p:cNvPr id="30" name="Line 7"/>
              <p:cNvSpPr>
                <a:spLocks noChangeShapeType="1"/>
              </p:cNvSpPr>
              <p:nvPr/>
            </p:nvSpPr>
            <p:spPr bwMode="auto">
              <a:xfrm flipV="1">
                <a:off x="1610923" y="3177335"/>
                <a:ext cx="1726804" cy="1847"/>
              </a:xfrm>
              <a:prstGeom prst="line">
                <a:avLst/>
              </a:prstGeom>
              <a:noFill/>
              <a:ln w="38100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Line 8"/>
              <p:cNvSpPr>
                <a:spLocks noChangeShapeType="1"/>
              </p:cNvSpPr>
              <p:nvPr/>
            </p:nvSpPr>
            <p:spPr bwMode="auto">
              <a:xfrm>
                <a:off x="2490414" y="2445904"/>
                <a:ext cx="6435" cy="17066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Line 9"/>
              <p:cNvSpPr>
                <a:spLocks noChangeShapeType="1"/>
              </p:cNvSpPr>
              <p:nvPr/>
            </p:nvSpPr>
            <p:spPr bwMode="auto">
              <a:xfrm rot="10800000">
                <a:off x="3042671" y="3196729"/>
                <a:ext cx="17161" cy="94568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Text Box 10"/>
              <p:cNvSpPr txBox="1">
                <a:spLocks noChangeArrowheads="1"/>
              </p:cNvSpPr>
              <p:nvPr/>
            </p:nvSpPr>
            <p:spPr bwMode="auto">
              <a:xfrm>
                <a:off x="611560" y="2843644"/>
                <a:ext cx="66236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b="1" i="1" kern="0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kumimoji="0" lang="en-US" altLang="zh-TW" sz="1800" b="1" kern="0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</a:p>
            </p:txBody>
          </p:sp>
          <p:sp>
            <p:nvSpPr>
              <p:cNvPr id="34" name="Text Box 11"/>
              <p:cNvSpPr txBox="1">
                <a:spLocks noChangeArrowheads="1"/>
              </p:cNvSpPr>
              <p:nvPr/>
            </p:nvSpPr>
            <p:spPr bwMode="auto">
              <a:xfrm>
                <a:off x="3059832" y="2852936"/>
                <a:ext cx="36004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</a:t>
                </a:r>
                <a:endParaRPr kumimoji="0" lang="en-US" altLang="zh-TW" sz="18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Line 12"/>
              <p:cNvSpPr>
                <a:spLocks noChangeShapeType="1"/>
              </p:cNvSpPr>
              <p:nvPr/>
            </p:nvSpPr>
            <p:spPr bwMode="auto">
              <a:xfrm>
                <a:off x="3059832" y="2985242"/>
                <a:ext cx="0" cy="1837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Text Box 14"/>
              <p:cNvSpPr txBox="1">
                <a:spLocks noChangeArrowheads="1"/>
              </p:cNvSpPr>
              <p:nvPr/>
            </p:nvSpPr>
            <p:spPr bwMode="auto">
              <a:xfrm>
                <a:off x="1115616" y="3573016"/>
                <a:ext cx="50405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</a:t>
                </a:r>
                <a:r>
                  <a:rPr kumimoji="0" lang="en-US" altLang="zh-TW" sz="1800" kern="0" baseline="3000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</a:t>
                </a:r>
                <a:endParaRPr kumimoji="0" lang="en-US" altLang="zh-TW" sz="1800" kern="0" dirty="0">
                  <a:solidFill>
                    <a:srgbClr val="FF0000"/>
                  </a:solidFill>
                  <a:latin typeface="Symbol" pitchFamily="18" charset="2"/>
                  <a:sym typeface="Symbol" pitchFamily="18" charset="2"/>
                </a:endParaRPr>
              </a:p>
            </p:txBody>
          </p:sp>
          <p:sp>
            <p:nvSpPr>
              <p:cNvPr id="37" name="Text Box 17"/>
              <p:cNvSpPr txBox="1">
                <a:spLocks noChangeArrowheads="1"/>
              </p:cNvSpPr>
              <p:nvPr/>
            </p:nvSpPr>
            <p:spPr bwMode="auto">
              <a:xfrm>
                <a:off x="3275856" y="2123564"/>
                <a:ext cx="40427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i="1" kern="0" dirty="0" err="1"/>
                  <a:t>m</a:t>
                </a:r>
                <a:r>
                  <a:rPr kumimoji="0" lang="en-US" altLang="zh-TW" sz="1800" i="1" kern="0" baseline="-25000" dirty="0" err="1"/>
                  <a:t>j</a:t>
                </a:r>
                <a:endParaRPr kumimoji="0" lang="en-US" altLang="zh-TW" sz="1800" i="1" kern="0" dirty="0"/>
              </a:p>
            </p:txBody>
          </p:sp>
          <p:sp>
            <p:nvSpPr>
              <p:cNvPr id="38" name="Text Box 18"/>
              <p:cNvSpPr txBox="1">
                <a:spLocks noChangeArrowheads="1"/>
              </p:cNvSpPr>
              <p:nvPr/>
            </p:nvSpPr>
            <p:spPr bwMode="auto">
              <a:xfrm>
                <a:off x="2346902" y="4221088"/>
                <a:ext cx="35289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/>
                  <a:t>z</a:t>
                </a:r>
              </a:p>
            </p:txBody>
          </p:sp>
          <p:sp>
            <p:nvSpPr>
              <p:cNvPr id="39" name="Text Box 19"/>
              <p:cNvSpPr txBox="1">
                <a:spLocks noChangeArrowheads="1"/>
              </p:cNvSpPr>
              <p:nvPr/>
            </p:nvSpPr>
            <p:spPr bwMode="auto">
              <a:xfrm>
                <a:off x="2627784" y="3643715"/>
                <a:ext cx="41833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</a:t>
                </a:r>
                <a:r>
                  <a:rPr kumimoji="0" lang="en-US" altLang="zh-TW" sz="1800" kern="0" baseline="-25000" dirty="0">
                    <a:solidFill>
                      <a:srgbClr val="FF0000"/>
                    </a:solidFill>
                  </a:rPr>
                  <a:t>l</a:t>
                </a:r>
                <a:endParaRPr kumimoji="0" lang="en-US" altLang="zh-TW" sz="1800" kern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2222991" y="4211683"/>
                <a:ext cx="51982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AutoShape 21"/>
              <p:cNvSpPr>
                <a:spLocks noChangeArrowheads="1"/>
              </p:cNvSpPr>
              <p:nvPr/>
            </p:nvSpPr>
            <p:spPr bwMode="auto">
              <a:xfrm rot="10800000">
                <a:off x="1628084" y="3679733"/>
                <a:ext cx="601343" cy="183781"/>
              </a:xfrm>
              <a:prstGeom prst="leftArrow">
                <a:avLst>
                  <a:gd name="adj1" fmla="val 50000"/>
                  <a:gd name="adj2" fmla="val 105000"/>
                </a:avLst>
              </a:prstGeom>
              <a:solidFill>
                <a:srgbClr val="FF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zh-TW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1331640" y="2996952"/>
                <a:ext cx="30168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/>
                  <a:t>1</a:t>
                </a:r>
              </a:p>
            </p:txBody>
          </p:sp>
          <p:sp>
            <p:nvSpPr>
              <p:cNvPr id="43" name="Text Box 24"/>
              <p:cNvSpPr txBox="1">
                <a:spLocks noChangeArrowheads="1"/>
              </p:cNvSpPr>
              <p:nvPr/>
            </p:nvSpPr>
            <p:spPr bwMode="auto">
              <a:xfrm>
                <a:off x="1331641" y="2771636"/>
                <a:ext cx="36003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/>
                  <a:t>0</a:t>
                </a:r>
              </a:p>
            </p:txBody>
          </p:sp>
          <p:sp>
            <p:nvSpPr>
              <p:cNvPr id="44" name="Text Box 26"/>
              <p:cNvSpPr txBox="1">
                <a:spLocks noChangeArrowheads="1"/>
              </p:cNvSpPr>
              <p:nvPr/>
            </p:nvSpPr>
            <p:spPr bwMode="auto">
              <a:xfrm>
                <a:off x="611560" y="4005064"/>
                <a:ext cx="66236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b="1" i="1" kern="0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kumimoji="0" lang="en-US" altLang="zh-TW" sz="1800" b="1" kern="0" dirty="0">
                    <a:latin typeface="Times New Roman" pitchFamily="18" charset="0"/>
                    <a:cs typeface="Times New Roman" pitchFamily="18" charset="0"/>
                  </a:rPr>
                  <a:t> = 0</a:t>
                </a:r>
              </a:p>
            </p:txBody>
          </p:sp>
          <p:sp>
            <p:nvSpPr>
              <p:cNvPr id="45" name="Text Box 27"/>
              <p:cNvSpPr txBox="1">
                <a:spLocks noChangeArrowheads="1"/>
              </p:cNvSpPr>
              <p:nvPr/>
            </p:nvSpPr>
            <p:spPr bwMode="auto">
              <a:xfrm>
                <a:off x="1278055" y="2132856"/>
                <a:ext cx="55764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i="1" kern="0" dirty="0" err="1"/>
                  <a:t>m</a:t>
                </a:r>
                <a:r>
                  <a:rPr kumimoji="0" lang="en-US" altLang="zh-TW" sz="1800" i="1" kern="0" baseline="-25000" dirty="0" err="1"/>
                  <a:t>j</a:t>
                </a:r>
                <a:endParaRPr kumimoji="0" lang="en-US" altLang="zh-TW" sz="1800" i="1" kern="0" dirty="0"/>
              </a:p>
            </p:txBody>
          </p:sp>
          <p:sp>
            <p:nvSpPr>
              <p:cNvPr id="46" name="AutoShape 30"/>
              <p:cNvSpPr>
                <a:spLocks noChangeArrowheads="1"/>
              </p:cNvSpPr>
              <p:nvPr/>
            </p:nvSpPr>
            <p:spPr bwMode="auto">
              <a:xfrm>
                <a:off x="3179285" y="3687121"/>
                <a:ext cx="600627" cy="184705"/>
              </a:xfrm>
              <a:prstGeom prst="leftArrow">
                <a:avLst>
                  <a:gd name="adj1" fmla="val 50000"/>
                  <a:gd name="adj2" fmla="val 105000"/>
                </a:avLst>
              </a:prstGeom>
              <a:solidFill>
                <a:srgbClr val="FF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zh-TW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Text Box 26"/>
              <p:cNvSpPr txBox="1">
                <a:spLocks noChangeArrowheads="1"/>
              </p:cNvSpPr>
              <p:nvPr/>
            </p:nvSpPr>
            <p:spPr bwMode="auto">
              <a:xfrm>
                <a:off x="3347864" y="3995772"/>
                <a:ext cx="66236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b="1" i="1" kern="0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kumimoji="0" lang="en-US" altLang="zh-TW" sz="1800" b="1" kern="0" dirty="0">
                    <a:latin typeface="Times New Roman" pitchFamily="18" charset="0"/>
                    <a:cs typeface="Times New Roman" pitchFamily="18" charset="0"/>
                  </a:rPr>
                  <a:t> = 0</a:t>
                </a:r>
              </a:p>
            </p:txBody>
          </p:sp>
          <p:sp>
            <p:nvSpPr>
              <p:cNvPr id="48" name="Text Box 22"/>
              <p:cNvSpPr txBox="1">
                <a:spLocks noChangeArrowheads="1"/>
              </p:cNvSpPr>
              <p:nvPr/>
            </p:nvSpPr>
            <p:spPr bwMode="auto">
              <a:xfrm>
                <a:off x="3334210" y="2771636"/>
                <a:ext cx="30168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0</a:t>
                </a:r>
                <a:endParaRPr kumimoji="0" lang="en-US" altLang="zh-TW" sz="1800" kern="0" dirty="0"/>
              </a:p>
            </p:txBody>
          </p:sp>
          <p:sp>
            <p:nvSpPr>
              <p:cNvPr id="49" name="Text Box 22"/>
              <p:cNvSpPr txBox="1">
                <a:spLocks noChangeArrowheads="1"/>
              </p:cNvSpPr>
              <p:nvPr/>
            </p:nvSpPr>
            <p:spPr bwMode="auto">
              <a:xfrm>
                <a:off x="3275856" y="2996952"/>
                <a:ext cx="37221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-1</a:t>
                </a:r>
                <a:endParaRPr kumimoji="0" lang="en-US" altLang="zh-TW" sz="1800" kern="0" dirty="0"/>
              </a:p>
            </p:txBody>
          </p:sp>
          <p:sp>
            <p:nvSpPr>
              <p:cNvPr id="50" name="Text Box 22"/>
              <p:cNvSpPr txBox="1">
                <a:spLocks noChangeArrowheads="1"/>
              </p:cNvSpPr>
              <p:nvPr/>
            </p:nvSpPr>
            <p:spPr bwMode="auto">
              <a:xfrm>
                <a:off x="1259632" y="2492896"/>
                <a:ext cx="37221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-1</a:t>
                </a:r>
                <a:endParaRPr kumimoji="0" lang="en-US" altLang="zh-TW" sz="1800" kern="0" dirty="0"/>
              </a:p>
            </p:txBody>
          </p:sp>
          <p:sp>
            <p:nvSpPr>
              <p:cNvPr id="51" name="Text Box 22"/>
              <p:cNvSpPr txBox="1">
                <a:spLocks noChangeArrowheads="1"/>
              </p:cNvSpPr>
              <p:nvPr/>
            </p:nvSpPr>
            <p:spPr bwMode="auto">
              <a:xfrm>
                <a:off x="3334210" y="2492896"/>
                <a:ext cx="30168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1</a:t>
                </a:r>
                <a:endParaRPr kumimoji="0" lang="en-US" altLang="zh-TW" sz="1800" kern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5082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2776"/>
            <a:ext cx="6165720" cy="3902568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539552" y="5877272"/>
            <a:ext cx="5112568" cy="697191"/>
            <a:chOff x="611560" y="5465602"/>
            <a:chExt cx="5112568" cy="697191"/>
          </a:xfrm>
        </p:grpSpPr>
        <p:sp>
          <p:nvSpPr>
            <p:cNvPr id="5" name="文字方塊 4"/>
            <p:cNvSpPr txBox="1"/>
            <p:nvPr/>
          </p:nvSpPr>
          <p:spPr>
            <a:xfrm>
              <a:off x="611560" y="5465602"/>
              <a:ext cx="5112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Liao et al., Optics Express, vol.16, 1996-2004, 2008 </a:t>
              </a:r>
              <a:r>
                <a:rPr lang="zh-TW" altLang="en-US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11560" y="5793461"/>
              <a:ext cx="5112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Liao et al., J. </a:t>
              </a:r>
              <a:r>
                <a:rPr lang="en-US" altLang="zh-TW" dirty="0" err="1" smtClean="0">
                  <a:latin typeface="Times New Roman" pitchFamily="18" charset="0"/>
                  <a:cs typeface="Times New Roman" pitchFamily="18" charset="0"/>
                </a:rPr>
                <a:t>Biophotonics</a:t>
              </a:r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, vol.7, No.10, 2014 </a:t>
              </a:r>
              <a:r>
                <a:rPr lang="zh-TW" altLang="en-US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" name="Text Box 1129"/>
          <p:cNvSpPr txBox="1">
            <a:spLocks noChangeArrowheads="1"/>
          </p:cNvSpPr>
          <p:nvPr/>
        </p:nvSpPr>
        <p:spPr bwMode="auto">
          <a:xfrm>
            <a:off x="0" y="323945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Jumping Optical Tweezers </a:t>
            </a:r>
            <a:endParaRPr lang="en-US" altLang="zh-TW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999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87497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 smtClean="0">
                <a:ea typeface="+mn-ea"/>
                <a:cs typeface="+mn-cs"/>
              </a:rPr>
              <a:t>Our experimental approach</a:t>
            </a:r>
            <a:endParaRPr lang="zh-TW" altLang="en-US" sz="3200" dirty="0">
              <a:ea typeface="+mn-ea"/>
              <a:cs typeface="+mn-cs"/>
            </a:endParaRPr>
          </a:p>
        </p:txBody>
      </p:sp>
      <p:grpSp>
        <p:nvGrpSpPr>
          <p:cNvPr id="3" name="Group 6"/>
          <p:cNvGrpSpPr/>
          <p:nvPr/>
        </p:nvGrpSpPr>
        <p:grpSpPr>
          <a:xfrm>
            <a:off x="323528" y="939639"/>
            <a:ext cx="2851806" cy="5285479"/>
            <a:chOff x="179512" y="1155663"/>
            <a:chExt cx="2851806" cy="5285479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67" y="3789040"/>
              <a:ext cx="2396466" cy="1800554"/>
            </a:xfrm>
            <a:prstGeom prst="rect">
              <a:avLst/>
            </a:prstGeom>
          </p:spPr>
        </p:pic>
        <p:grpSp>
          <p:nvGrpSpPr>
            <p:cNvPr id="6" name="群組 9"/>
            <p:cNvGrpSpPr/>
            <p:nvPr/>
          </p:nvGrpSpPr>
          <p:grpSpPr>
            <a:xfrm>
              <a:off x="179512" y="1155663"/>
              <a:ext cx="2851806" cy="2346965"/>
              <a:chOff x="-6696394" y="1368352"/>
              <a:chExt cx="4017768" cy="3300757"/>
            </a:xfrm>
          </p:grpSpPr>
          <p:pic>
            <p:nvPicPr>
              <p:cNvPr id="11" name="內容版面配置區 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589660" y="1520727"/>
                <a:ext cx="3634349" cy="2725762"/>
              </a:xfrm>
              <a:prstGeom prst="rect">
                <a:avLst/>
              </a:prstGeom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-6696394" y="1816999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-6619438" y="3456584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-5179279" y="4106397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-3230126" y="1800400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-3310242" y="3468095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-4598279" y="1368352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55272" y="5733256"/>
              <a:ext cx="26929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Magneto-Optical trap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</a:rPr>
                <a:t>(MOT, the bright spot)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30</a:t>
            </a:fld>
            <a:endParaRPr lang="zh-TW" altLang="en-US"/>
          </a:p>
        </p:txBody>
      </p:sp>
      <p:grpSp>
        <p:nvGrpSpPr>
          <p:cNvPr id="7" name="群組 22"/>
          <p:cNvGrpSpPr/>
          <p:nvPr/>
        </p:nvGrpSpPr>
        <p:grpSpPr>
          <a:xfrm>
            <a:off x="5070815" y="764704"/>
            <a:ext cx="3821665" cy="5400600"/>
            <a:chOff x="4422743" y="980728"/>
            <a:chExt cx="3821665" cy="5400600"/>
          </a:xfrm>
        </p:grpSpPr>
        <p:sp>
          <p:nvSpPr>
            <p:cNvPr id="19" name="文字方塊 18"/>
            <p:cNvSpPr txBox="1"/>
            <p:nvPr/>
          </p:nvSpPr>
          <p:spPr>
            <a:xfrm>
              <a:off x="4937281" y="5673442"/>
              <a:ext cx="31522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Optical dipole trap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</a:rPr>
                <a:t>(ODT, overlapped with MOT)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pic>
          <p:nvPicPr>
            <p:cNvPr id="20" name="Picture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466" y="3843669"/>
              <a:ext cx="2399792" cy="1728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 descr="C:\Users\gbliao\Desktop\Thesis170427\Chapter3\Potential0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22743" y="980728"/>
              <a:ext cx="3821665" cy="2502223"/>
            </a:xfrm>
            <a:prstGeom prst="rect">
              <a:avLst/>
            </a:prstGeom>
            <a:noFill/>
          </p:spPr>
        </p:pic>
      </p:grpSp>
      <p:sp>
        <p:nvSpPr>
          <p:cNvPr id="21" name="文字方塊 20"/>
          <p:cNvSpPr txBox="1"/>
          <p:nvPr/>
        </p:nvSpPr>
        <p:spPr>
          <a:xfrm>
            <a:off x="3131840" y="386104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Sub-Doppler Cooling</a:t>
            </a:r>
            <a:endParaRPr lang="zh-TW" altLang="en-US" b="1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3563888" y="4293096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72024" y="4389265"/>
            <a:ext cx="2044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CMOT,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10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</a:p>
          <a:p>
            <a:r>
              <a:rPr lang="en-US" dirty="0" smtClean="0"/>
              <a:t>TDMOT,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 50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GMS,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~ 10</a:t>
            </a:r>
            <a:r>
              <a:rPr lang="el-G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μ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5868144" y="3284984"/>
            <a:ext cx="2808312" cy="31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79400" indent="-279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None/>
            </a:pPr>
            <a:r>
              <a:rPr kumimoji="1" lang="en-US" i="1" dirty="0" smtClean="0"/>
              <a:t>Liao</a:t>
            </a:r>
            <a:r>
              <a:rPr kumimoji="1" lang="en-US" dirty="0" smtClean="0"/>
              <a:t> </a:t>
            </a:r>
            <a:r>
              <a:rPr kumimoji="1" lang="en-US" i="1" dirty="0"/>
              <a:t>et al.</a:t>
            </a:r>
            <a:r>
              <a:rPr kumimoji="1" lang="en-US" dirty="0"/>
              <a:t>, </a:t>
            </a:r>
            <a:r>
              <a:rPr kumimoji="1" lang="en-US" dirty="0" smtClean="0"/>
              <a:t>JOSA B (2017)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417303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6"/>
          <a:stretch/>
        </p:blipFill>
        <p:spPr>
          <a:xfrm>
            <a:off x="746566" y="908720"/>
            <a:ext cx="8145914" cy="459525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01055" y="1451149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(1-1)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1353364" y="1748251"/>
            <a:ext cx="0" cy="59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471150" y="1451149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(1-2)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639836" y="1748251"/>
            <a:ext cx="0" cy="89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873528" y="1445529"/>
            <a:ext cx="3866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5042214" y="1742631"/>
            <a:ext cx="0" cy="75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935429" y="1445920"/>
            <a:ext cx="3866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8104114" y="1743022"/>
            <a:ext cx="0" cy="35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2723" y="3341360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(1-3)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904126" y="3497809"/>
            <a:ext cx="351000" cy="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018957" y="3417560"/>
            <a:ext cx="3866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4316029" y="3574009"/>
            <a:ext cx="351000" cy="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018957" y="3800414"/>
            <a:ext cx="3866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316029" y="3956863"/>
            <a:ext cx="1755000" cy="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84596" y="5228340"/>
            <a:ext cx="1937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(1-1)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Ampule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(1-2) K Ampule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(1-3) Valve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2280876" y="5204587"/>
            <a:ext cx="28090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Zeeman Slower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Science Cell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Titanium Sublimation Pump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Ion Pump</a:t>
            </a:r>
            <a:endParaRPr lang="zh-TW" altLang="en-US" sz="1600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3685396" y="3962366"/>
            <a:ext cx="351000" cy="6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" y="26064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latin typeface="+mj-lt"/>
                <a:cs typeface="Times New Roman" panose="02020603050405020304" pitchFamily="18" charset="0"/>
              </a:rPr>
              <a:t>Vacuum System</a:t>
            </a:r>
            <a:endParaRPr lang="zh-TW" altLang="en-US" sz="3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330679" y="1040473"/>
            <a:ext cx="153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en-US" altLang="zh-TW" b="1" dirty="0"/>
              <a:t>6*10</a:t>
            </a:r>
            <a:r>
              <a:rPr lang="en-US" altLang="zh-TW" b="1" baseline="30000" dirty="0"/>
              <a:t>-12</a:t>
            </a:r>
            <a:r>
              <a:rPr lang="en-US" altLang="zh-TW" b="1" dirty="0"/>
              <a:t> </a:t>
            </a:r>
            <a:r>
              <a:rPr lang="en-US" altLang="zh-TW" b="1" dirty="0" err="1"/>
              <a:t>t</a:t>
            </a:r>
            <a:r>
              <a:rPr lang="en-US" altLang="zh-TW" b="1" dirty="0" err="1" smtClean="0"/>
              <a:t>orr</a:t>
            </a:r>
            <a:endParaRPr lang="zh-TW" altLang="zh-TW" b="1" dirty="0"/>
          </a:p>
        </p:txBody>
      </p:sp>
      <p:sp>
        <p:nvSpPr>
          <p:cNvPr id="28" name="Rectangle 3"/>
          <p:cNvSpPr/>
          <p:nvPr/>
        </p:nvSpPr>
        <p:spPr>
          <a:xfrm>
            <a:off x="5155721" y="4858297"/>
            <a:ext cx="46008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/>
              <a:t>Potassium gas</a:t>
            </a:r>
            <a:endParaRPr lang="en-US" altLang="zh-TW" sz="2000" b="1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>
                <a:cs typeface="Times New Roman" pitchFamily="18" charset="0"/>
              </a:rPr>
              <a:t>Trapping all spin states: </a:t>
            </a:r>
            <a:endParaRPr lang="en-US" altLang="zh-TW" sz="2000" dirty="0" smtClean="0"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000" baseline="30000" dirty="0" smtClean="0">
                <a:cs typeface="Times New Roman" pitchFamily="18" charset="0"/>
              </a:rPr>
              <a:t>39</a:t>
            </a:r>
            <a:r>
              <a:rPr lang="en-US" altLang="zh-TW" sz="2000" dirty="0" smtClean="0">
                <a:cs typeface="Times New Roman" pitchFamily="18" charset="0"/>
              </a:rPr>
              <a:t>K,</a:t>
            </a:r>
            <a:r>
              <a:rPr lang="en-US" altLang="zh-TW" sz="2000" baseline="30000" dirty="0" smtClean="0">
                <a:cs typeface="Times New Roman" pitchFamily="18" charset="0"/>
              </a:rPr>
              <a:t>41</a:t>
            </a:r>
            <a:r>
              <a:rPr lang="en-US" altLang="zh-TW" sz="2000" dirty="0" smtClean="0">
                <a:cs typeface="Times New Roman" pitchFamily="18" charset="0"/>
              </a:rPr>
              <a:t>K(Spin-1 boson)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000" baseline="30000" dirty="0" smtClean="0">
                <a:cs typeface="Times New Roman" pitchFamily="18" charset="0"/>
              </a:rPr>
              <a:t>40</a:t>
            </a:r>
            <a:r>
              <a:rPr lang="en-US" altLang="zh-TW" sz="2000" dirty="0" smtClean="0">
                <a:cs typeface="Times New Roman" pitchFamily="18" charset="0"/>
              </a:rPr>
              <a:t>K(Spin-9/2 fermion)</a:t>
            </a:r>
            <a:endParaRPr lang="en-US" altLang="zh-TW" sz="2000" dirty="0">
              <a:cs typeface="Times New Roman" pitchFamily="18" charset="0"/>
            </a:endParaRPr>
          </a:p>
          <a:p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78602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236712" y="1686272"/>
            <a:ext cx="722372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336600"/>
                </a:solidFill>
                <a:ea typeface="標楷體" pitchFamily="65" charset="-120"/>
              </a:rPr>
              <a:t> </a:t>
            </a:r>
            <a:r>
              <a:rPr lang="zh-TW" altLang="en-US" dirty="0" smtClean="0">
                <a:solidFill>
                  <a:srgbClr val="336600"/>
                </a:solidFill>
                <a:ea typeface="標楷體" pitchFamily="65" charset="-120"/>
              </a:rPr>
              <a:t>           </a:t>
            </a:r>
            <a:r>
              <a:rPr lang="zh-TW" altLang="en-US" dirty="0">
                <a:solidFill>
                  <a:srgbClr val="336600"/>
                </a:solidFill>
                <a:ea typeface="標楷體" pitchFamily="65" charset="-120"/>
              </a:rPr>
              <a:t>		</a:t>
            </a:r>
            <a:r>
              <a:rPr lang="zh-TW" altLang="en-US" dirty="0" smtClean="0">
                <a:solidFill>
                  <a:srgbClr val="336600"/>
                </a:solidFill>
                <a:ea typeface="標楷體" pitchFamily="65" charset="-120"/>
              </a:rPr>
              <a:t>                </a:t>
            </a:r>
            <a:r>
              <a:rPr lang="en-US" altLang="zh-TW" b="1" dirty="0" smtClean="0">
                <a:ea typeface="標楷體" pitchFamily="65" charset="-120"/>
              </a:rPr>
              <a:t>Resolution</a:t>
            </a:r>
            <a:r>
              <a:rPr lang="zh-TW" altLang="en-US" b="1" dirty="0">
                <a:ea typeface="標楷體" pitchFamily="65" charset="-120"/>
              </a:rPr>
              <a:t>	</a:t>
            </a:r>
            <a:r>
              <a:rPr lang="zh-TW" altLang="en-US" dirty="0" smtClean="0">
                <a:solidFill>
                  <a:srgbClr val="336600"/>
                </a:solidFill>
                <a:ea typeface="標楷體" pitchFamily="65" charset="-120"/>
              </a:rPr>
              <a:t>                  </a:t>
            </a:r>
            <a:endParaRPr lang="en-US" altLang="zh-TW" dirty="0">
              <a:solidFill>
                <a:srgbClr val="336600"/>
              </a:solidFill>
              <a:ea typeface="標楷體" pitchFamily="65" charset="-12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altLang="zh-TW" dirty="0">
              <a:solidFill>
                <a:srgbClr val="3333CC"/>
              </a:solidFill>
              <a:ea typeface="標楷體" pitchFamily="65" charset="-12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000" dirty="0">
                <a:solidFill>
                  <a:srgbClr val="3333CC"/>
                </a:solidFill>
              </a:rPr>
              <a:t>Laser </a:t>
            </a:r>
            <a:r>
              <a:rPr lang="en-US" altLang="zh-TW" sz="2000" dirty="0" smtClean="0">
                <a:solidFill>
                  <a:srgbClr val="3333CC"/>
                </a:solidFill>
              </a:rPr>
              <a:t>Spectroscopy            cm</a:t>
            </a:r>
            <a:r>
              <a:rPr lang="en-US" altLang="zh-TW" sz="2000" baseline="30000" dirty="0" smtClean="0">
                <a:solidFill>
                  <a:srgbClr val="3333CC"/>
                </a:solidFill>
              </a:rPr>
              <a:t>-1</a:t>
            </a:r>
            <a:r>
              <a:rPr lang="en-US" altLang="zh-TW" sz="2000" dirty="0" smtClean="0">
                <a:solidFill>
                  <a:srgbClr val="3333CC"/>
                </a:solidFill>
              </a:rPr>
              <a:t> </a:t>
            </a:r>
            <a:r>
              <a:rPr lang="en-US" altLang="zh-TW" sz="2000" dirty="0">
                <a:solidFill>
                  <a:srgbClr val="3333CC"/>
                </a:solidFill>
              </a:rPr>
              <a:t>(~30 GHz) 	</a:t>
            </a:r>
            <a:r>
              <a:rPr lang="en-US" altLang="zh-TW" sz="2000" dirty="0" smtClean="0">
                <a:solidFill>
                  <a:srgbClr val="3333CC"/>
                </a:solidFill>
              </a:rPr>
              <a:t> Chemical Analysis</a:t>
            </a:r>
            <a:endParaRPr lang="zh-TW" altLang="zh-TW" sz="2000" dirty="0">
              <a:solidFill>
                <a:srgbClr val="3333CC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zh-TW" altLang="zh-TW" sz="2000" dirty="0">
                <a:solidFill>
                  <a:srgbClr val="3333CC"/>
                </a:solidFill>
              </a:rPr>
              <a:t>				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zh-TW" altLang="zh-TW" sz="2000" dirty="0">
              <a:solidFill>
                <a:srgbClr val="3333CC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000" dirty="0">
                <a:solidFill>
                  <a:srgbClr val="3333CC"/>
                </a:solidFill>
              </a:rPr>
              <a:t>High Resolution		GHz		</a:t>
            </a:r>
            <a:r>
              <a:rPr lang="en-US" altLang="zh-TW" sz="2000" dirty="0" smtClean="0">
                <a:solidFill>
                  <a:srgbClr val="3333CC"/>
                </a:solidFill>
              </a:rPr>
              <a:t>Lamb </a:t>
            </a:r>
            <a:r>
              <a:rPr lang="en-US" altLang="zh-TW" sz="2000" dirty="0">
                <a:solidFill>
                  <a:srgbClr val="3333CC"/>
                </a:solidFill>
              </a:rPr>
              <a:t>Shift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000" dirty="0">
                <a:solidFill>
                  <a:srgbClr val="3333CC"/>
                </a:solidFill>
              </a:rPr>
              <a:t>Laser Spectroscopy			</a:t>
            </a:r>
            <a:r>
              <a:rPr lang="en-US" altLang="zh-TW" sz="2000" dirty="0" smtClean="0">
                <a:solidFill>
                  <a:srgbClr val="3333CC"/>
                </a:solidFill>
              </a:rPr>
              <a:t>Four-Wave </a:t>
            </a:r>
            <a:r>
              <a:rPr lang="en-US" altLang="zh-TW" sz="2000" dirty="0">
                <a:solidFill>
                  <a:srgbClr val="3333CC"/>
                </a:solidFill>
              </a:rPr>
              <a:t>Mixing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altLang="zh-TW" sz="2000" dirty="0">
              <a:solidFill>
                <a:srgbClr val="3333CC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altLang="zh-TW" sz="2000" dirty="0">
              <a:solidFill>
                <a:srgbClr val="3333CC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000" dirty="0">
                <a:solidFill>
                  <a:srgbClr val="3333CC"/>
                </a:solidFill>
              </a:rPr>
              <a:t>Ultra-high Resolution	&lt; MHz		</a:t>
            </a:r>
            <a:r>
              <a:rPr lang="en-US" altLang="zh-TW" sz="2000" dirty="0" smtClean="0">
                <a:solidFill>
                  <a:srgbClr val="3333CC"/>
                </a:solidFill>
              </a:rPr>
              <a:t>Laser Cooling</a:t>
            </a:r>
            <a:endParaRPr lang="en-US" altLang="zh-TW" sz="2000" dirty="0">
              <a:solidFill>
                <a:srgbClr val="3333CC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000" dirty="0">
                <a:solidFill>
                  <a:srgbClr val="3333CC"/>
                </a:solidFill>
              </a:rPr>
              <a:t>Laser Spectroscopy 		</a:t>
            </a:r>
            <a:r>
              <a:rPr lang="en-US" altLang="zh-TW" sz="2000" dirty="0" smtClean="0">
                <a:solidFill>
                  <a:srgbClr val="3333CC"/>
                </a:solidFill>
              </a:rPr>
              <a:t>                Hyperfine </a:t>
            </a:r>
            <a:r>
              <a:rPr lang="en-US" altLang="zh-TW" sz="2000" dirty="0">
                <a:solidFill>
                  <a:srgbClr val="3333CC"/>
                </a:solidFill>
              </a:rPr>
              <a:t>Structure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000" dirty="0">
                <a:solidFill>
                  <a:srgbClr val="3333CC"/>
                </a:solidFill>
              </a:rPr>
              <a:t>						</a:t>
            </a:r>
            <a:r>
              <a:rPr lang="en-US" altLang="zh-TW" sz="2000" dirty="0" smtClean="0">
                <a:solidFill>
                  <a:srgbClr val="3333CC"/>
                </a:solidFill>
              </a:rPr>
              <a:t>Length </a:t>
            </a:r>
            <a:r>
              <a:rPr lang="en-US" altLang="zh-TW" sz="2000" dirty="0">
                <a:solidFill>
                  <a:srgbClr val="3333CC"/>
                </a:solidFill>
              </a:rPr>
              <a:t>Standard</a:t>
            </a:r>
            <a:r>
              <a:rPr lang="en-US" altLang="zh-TW" sz="1800" dirty="0">
                <a:solidFill>
                  <a:schemeClr val="bg2"/>
                </a:solidFill>
              </a:rPr>
              <a:t> 	</a:t>
            </a:r>
            <a:r>
              <a:rPr lang="en-US" altLang="zh-TW" sz="1800" dirty="0"/>
              <a:t>							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1800" dirty="0"/>
              <a:t>	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zh-TW" altLang="zh-TW" sz="1800" dirty="0"/>
          </a:p>
        </p:txBody>
      </p:sp>
      <p:sp>
        <p:nvSpPr>
          <p:cNvPr id="4" name="Text Box 1129"/>
          <p:cNvSpPr txBox="1">
            <a:spLocks noChangeArrowheads="1"/>
          </p:cNvSpPr>
          <p:nvPr/>
        </p:nvSpPr>
        <p:spPr bwMode="auto">
          <a:xfrm>
            <a:off x="0" y="467961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How Sharp of Your Lasers </a:t>
            </a:r>
            <a:endParaRPr lang="en-US" altLang="zh-TW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03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37488"/>
            <a:ext cx="8991600" cy="43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8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0"/>
            <a:ext cx="9144000" cy="68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2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129"/>
          <p:cNvSpPr txBox="1">
            <a:spLocks noChangeArrowheads="1"/>
          </p:cNvSpPr>
          <p:nvPr/>
        </p:nvSpPr>
        <p:spPr bwMode="auto">
          <a:xfrm>
            <a:off x="0" y="332656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dirty="0" smtClean="0">
                <a:latin typeface="+mj-lt"/>
              </a:rPr>
              <a:t>Simple Lock-in Amplifier</a:t>
            </a:r>
            <a:endParaRPr lang="en-US" altLang="zh-TW" sz="2800" dirty="0">
              <a:latin typeface="+mj-lt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196752"/>
            <a:ext cx="2852099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1835696" y="3688204"/>
            <a:ext cx="5489110" cy="269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線接點 5"/>
          <p:cNvCxnSpPr/>
          <p:nvPr/>
        </p:nvCxnSpPr>
        <p:spPr>
          <a:xfrm>
            <a:off x="7308304" y="5083740"/>
            <a:ext cx="2880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7308304" y="5155748"/>
            <a:ext cx="288032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33"/>
          <p:cNvGrpSpPr/>
          <p:nvPr/>
        </p:nvGrpSpPr>
        <p:grpSpPr>
          <a:xfrm>
            <a:off x="6732240" y="4795708"/>
            <a:ext cx="720080" cy="144016"/>
            <a:chOff x="5940152" y="5733256"/>
            <a:chExt cx="720080" cy="144016"/>
          </a:xfrm>
        </p:grpSpPr>
        <p:sp>
          <p:nvSpPr>
            <p:cNvPr id="20" name="矩形 19"/>
            <p:cNvSpPr/>
            <p:nvPr/>
          </p:nvSpPr>
          <p:spPr>
            <a:xfrm>
              <a:off x="6156176" y="5733256"/>
              <a:ext cx="288032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5940152" y="5805264"/>
              <a:ext cx="216024" cy="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6444208" y="5805264"/>
              <a:ext cx="216024" cy="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線接點 22"/>
          <p:cNvCxnSpPr/>
          <p:nvPr/>
        </p:nvCxnSpPr>
        <p:spPr>
          <a:xfrm flipV="1">
            <a:off x="7452320" y="4867716"/>
            <a:ext cx="0" cy="216024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V="1">
            <a:off x="7452320" y="5155748"/>
            <a:ext cx="0" cy="216024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7380312" y="5371772"/>
            <a:ext cx="144016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164288" y="540710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GND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804248" y="443566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100k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7596336" y="50117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0.1u</a:t>
            </a:r>
            <a:endParaRPr lang="zh-TW" altLang="en-US" dirty="0"/>
          </a:p>
        </p:txBody>
      </p:sp>
      <p:cxnSp>
        <p:nvCxnSpPr>
          <p:cNvPr id="35" name="直線接點 34"/>
          <p:cNvCxnSpPr/>
          <p:nvPr/>
        </p:nvCxnSpPr>
        <p:spPr>
          <a:xfrm flipH="1">
            <a:off x="7452320" y="4867716"/>
            <a:ext cx="216024" cy="0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7668344" y="46516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267744" y="377974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10k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580112" y="357301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10k</a:t>
            </a:r>
            <a:endParaRPr lang="zh-TW" altLang="en-US" dirty="0"/>
          </a:p>
        </p:txBody>
      </p:sp>
      <p:cxnSp>
        <p:nvCxnSpPr>
          <p:cNvPr id="47" name="直線接點 46"/>
          <p:cNvCxnSpPr/>
          <p:nvPr/>
        </p:nvCxnSpPr>
        <p:spPr>
          <a:xfrm>
            <a:off x="5292080" y="4293096"/>
            <a:ext cx="432048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H="1">
            <a:off x="5220072" y="4293096"/>
            <a:ext cx="504056" cy="1008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4283968" y="321297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AD630 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6956648" y="422947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Low-Pass Filter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71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303853" y="799100"/>
            <a:ext cx="8640960" cy="4360236"/>
            <a:chOff x="323528" y="548680"/>
            <a:chExt cx="8640960" cy="4360236"/>
          </a:xfrm>
        </p:grpSpPr>
        <p:pic>
          <p:nvPicPr>
            <p:cNvPr id="15872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548680"/>
              <a:ext cx="8640960" cy="1400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圖片 4" descr="_Hard Disk Drive Voice-Coil Laser Shutter Actuato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331" y="2604660"/>
              <a:ext cx="2304256" cy="2304256"/>
            </a:xfrm>
            <a:prstGeom prst="rect">
              <a:avLst/>
            </a:prstGeom>
          </p:spPr>
        </p:pic>
      </p:grpSp>
      <p:pic>
        <p:nvPicPr>
          <p:cNvPr id="6" name="圖片 5" descr="MOGshutter800x6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3284984"/>
            <a:ext cx="2304256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916832"/>
            <a:ext cx="5497545" cy="4335357"/>
          </a:xfrm>
          <a:prstGeom prst="rect">
            <a:avLst/>
          </a:prstGeom>
        </p:spPr>
      </p:pic>
      <p:sp>
        <p:nvSpPr>
          <p:cNvPr id="4" name="Text Box 1129"/>
          <p:cNvSpPr txBox="1">
            <a:spLocks noChangeArrowheads="1"/>
          </p:cNvSpPr>
          <p:nvPr/>
        </p:nvSpPr>
        <p:spPr bwMode="auto">
          <a:xfrm>
            <a:off x="0" y="335558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Optical Stretch-Induced Calcium Influx</a:t>
            </a:r>
            <a:br>
              <a:rPr lang="en-US" altLang="zh-TW" sz="3200" dirty="0" smtClean="0">
                <a:latin typeface="+mj-lt"/>
              </a:rPr>
            </a:br>
            <a:r>
              <a:rPr lang="en-US" altLang="zh-TW" sz="3200" dirty="0" smtClean="0">
                <a:latin typeface="+mj-lt"/>
              </a:rPr>
              <a:t>-Stretch Activated Ion Channel </a:t>
            </a:r>
            <a:endParaRPr lang="en-US" altLang="zh-TW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38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0648"/>
            <a:ext cx="7762501" cy="2015000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>
          <a:xfrm flipH="1">
            <a:off x="7380312" y="1988840"/>
            <a:ext cx="9361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hi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96952"/>
            <a:ext cx="2088233" cy="238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19" y="2636912"/>
            <a:ext cx="5278501" cy="342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0648"/>
            <a:ext cx="7762501" cy="2015000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>
          <a:xfrm flipH="1">
            <a:off x="7380312" y="1988840"/>
            <a:ext cx="9361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r="31937"/>
          <a:stretch/>
        </p:blipFill>
        <p:spPr>
          <a:xfrm>
            <a:off x="29141" y="2996952"/>
            <a:ext cx="5190930" cy="30963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7511" t="7719" r="3935"/>
          <a:stretch/>
        </p:blipFill>
        <p:spPr>
          <a:xfrm>
            <a:off x="5364088" y="2673919"/>
            <a:ext cx="3240360" cy="34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4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2348880"/>
            <a:ext cx="9144000" cy="165618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zh-TW" sz="2800" b="1" dirty="0" smtClean="0">
                <a:latin typeface="Bookman Old Style" pitchFamily="18" charset="0"/>
              </a:rPr>
              <a:t>II. Imaging   </a:t>
            </a:r>
            <a:endParaRPr lang="en-US" altLang="zh-TW" sz="28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5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http://upload.wikimedia.org/wikipedia/commons/thumb/c/c2/Convolution_Illustrated_eng.png/250px-Convolution_Illustrated_e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268760"/>
            <a:ext cx="3158244" cy="2880320"/>
          </a:xfrm>
          <a:prstGeom prst="rect">
            <a:avLst/>
          </a:prstGeom>
          <a:noFill/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365104"/>
            <a:ext cx="61817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349896" y="6372036"/>
            <a:ext cx="8046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4"/>
              </a:rPr>
              <a:t>http://zeiss-campus.magnet.fsu.edu/articles/superresolution/introduction.html</a:t>
            </a:r>
            <a:endParaRPr lang="zh-TW" altLang="en-US" dirty="0"/>
          </a:p>
        </p:txBody>
      </p:sp>
      <p:sp>
        <p:nvSpPr>
          <p:cNvPr id="7" name="Text Box 1129"/>
          <p:cNvSpPr txBox="1">
            <a:spLocks noChangeArrowheads="1"/>
          </p:cNvSpPr>
          <p:nvPr/>
        </p:nvSpPr>
        <p:spPr bwMode="auto">
          <a:xfrm>
            <a:off x="0" y="40466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Point Spread Function (PSF) and Convolution Image </a:t>
            </a:r>
            <a:endParaRPr lang="en-US" altLang="zh-TW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206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300" y="1772816"/>
            <a:ext cx="66294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5517232"/>
            <a:ext cx="178117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129"/>
          <p:cNvSpPr txBox="1">
            <a:spLocks noChangeArrowheads="1"/>
          </p:cNvSpPr>
          <p:nvPr/>
        </p:nvSpPr>
        <p:spPr bwMode="auto">
          <a:xfrm>
            <a:off x="0" y="40466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Point Spread Function Table </a:t>
            </a:r>
            <a:endParaRPr lang="en-US" altLang="zh-TW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63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21323</TotalTime>
  <Words>591</Words>
  <Application>Microsoft Office PowerPoint</Application>
  <PresentationFormat>如螢幕大小 (4:3)</PresentationFormat>
  <Paragraphs>174</Paragraphs>
  <Slides>36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8" baseType="lpstr">
      <vt:lpstr>Monotype Sorts</vt:lpstr>
      <vt:lpstr>新細明體</vt:lpstr>
      <vt:lpstr>標楷體</vt:lpstr>
      <vt:lpstr>Arial</vt:lpstr>
      <vt:lpstr>Bookman Old Style</vt:lpstr>
      <vt:lpstr>Calibri</vt:lpstr>
      <vt:lpstr>Symbol</vt:lpstr>
      <vt:lpstr>Tahoma</vt:lpstr>
      <vt:lpstr>Times New Roman</vt:lpstr>
      <vt:lpstr>Wingdings</vt:lpstr>
      <vt:lpstr>Office 佈景主題</vt:lpstr>
      <vt:lpstr>方程式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Magneto-Optical Trap</vt:lpstr>
      <vt:lpstr>Our experimental approach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gbliao</dc:creator>
  <cp:lastModifiedBy>Windows User</cp:lastModifiedBy>
  <cp:revision>241</cp:revision>
  <cp:lastPrinted>2018-11-05T03:19:44Z</cp:lastPrinted>
  <dcterms:created xsi:type="dcterms:W3CDTF">2016-09-07T10:03:32Z</dcterms:created>
  <dcterms:modified xsi:type="dcterms:W3CDTF">2019-02-27T23:26:38Z</dcterms:modified>
</cp:coreProperties>
</file>